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3" r:id="rId5"/>
    <p:sldId id="256" r:id="rId6"/>
    <p:sldId id="393" r:id="rId7"/>
    <p:sldId id="390" r:id="rId8"/>
    <p:sldId id="391" r:id="rId9"/>
    <p:sldId id="394" r:id="rId10"/>
    <p:sldId id="396" r:id="rId11"/>
    <p:sldId id="413" r:id="rId12"/>
    <p:sldId id="360" r:id="rId13"/>
    <p:sldId id="414" r:id="rId14"/>
    <p:sldId id="397" r:id="rId15"/>
    <p:sldId id="400" r:id="rId16"/>
    <p:sldId id="398" r:id="rId17"/>
    <p:sldId id="401" r:id="rId18"/>
    <p:sldId id="416" r:id="rId19"/>
    <p:sldId id="424" r:id="rId20"/>
    <p:sldId id="418" r:id="rId21"/>
    <p:sldId id="419" r:id="rId22"/>
    <p:sldId id="420" r:id="rId23"/>
    <p:sldId id="425" r:id="rId24"/>
    <p:sldId id="42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FF3399"/>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39B85-7D03-4479-B1C1-6A51CBB629AE}" v="20" dt="2019-08-20T14:05:08.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68" d="100"/>
          <a:sy n="68" d="100"/>
        </p:scale>
        <p:origin x="14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91525BD7-DE0D-4B74-B665-7B35D7CC68B1}"/>
    <pc:docChg chg="modSld">
      <pc:chgData name="Davina Szilvasy" userId="59fb472d-eed4-4f11-9686-c2c8db02a2cd" providerId="ADAL" clId="{91525BD7-DE0D-4B74-B665-7B35D7CC68B1}" dt="2019-08-21T13:07:17.480" v="31" actId="20577"/>
      <pc:docMkLst>
        <pc:docMk/>
      </pc:docMkLst>
      <pc:sldChg chg="modSp">
        <pc:chgData name="Davina Szilvasy" userId="59fb472d-eed4-4f11-9686-c2c8db02a2cd" providerId="ADAL" clId="{91525BD7-DE0D-4B74-B665-7B35D7CC68B1}" dt="2019-08-21T13:02:24.612" v="5" actId="404"/>
        <pc:sldMkLst>
          <pc:docMk/>
          <pc:sldMk cId="2824150252" sldId="396"/>
        </pc:sldMkLst>
        <pc:spChg chg="mod">
          <ac:chgData name="Davina Szilvasy" userId="59fb472d-eed4-4f11-9686-c2c8db02a2cd" providerId="ADAL" clId="{91525BD7-DE0D-4B74-B665-7B35D7CC68B1}" dt="2019-08-21T13:02:24.612" v="5" actId="404"/>
          <ac:spMkLst>
            <pc:docMk/>
            <pc:sldMk cId="2824150252" sldId="396"/>
            <ac:spMk id="19" creationId="{5252A847-DE45-4FA3-A1F8-EEBEB845FF8E}"/>
          </ac:spMkLst>
        </pc:spChg>
      </pc:sldChg>
      <pc:sldChg chg="modSp">
        <pc:chgData name="Davina Szilvasy" userId="59fb472d-eed4-4f11-9686-c2c8db02a2cd" providerId="ADAL" clId="{91525BD7-DE0D-4B74-B665-7B35D7CC68B1}" dt="2019-08-21T13:03:18.579" v="15" actId="115"/>
        <pc:sldMkLst>
          <pc:docMk/>
          <pc:sldMk cId="1098360766" sldId="397"/>
        </pc:sldMkLst>
        <pc:graphicFrameChg chg="modGraphic">
          <ac:chgData name="Davina Szilvasy" userId="59fb472d-eed4-4f11-9686-c2c8db02a2cd" providerId="ADAL" clId="{91525BD7-DE0D-4B74-B665-7B35D7CC68B1}" dt="2019-08-21T13:03:18.579" v="15" actId="115"/>
          <ac:graphicFrameMkLst>
            <pc:docMk/>
            <pc:sldMk cId="1098360766" sldId="397"/>
            <ac:graphicFrameMk id="6" creationId="{449A6EE0-354D-4483-86E8-8BEB73673717}"/>
          </ac:graphicFrameMkLst>
        </pc:graphicFrameChg>
      </pc:sldChg>
      <pc:sldChg chg="modSp">
        <pc:chgData name="Davina Szilvasy" userId="59fb472d-eed4-4f11-9686-c2c8db02a2cd" providerId="ADAL" clId="{91525BD7-DE0D-4B74-B665-7B35D7CC68B1}" dt="2019-08-21T13:04:16.816" v="24" actId="171"/>
        <pc:sldMkLst>
          <pc:docMk/>
          <pc:sldMk cId="817597563" sldId="400"/>
        </pc:sldMkLst>
        <pc:graphicFrameChg chg="ord modGraphic">
          <ac:chgData name="Davina Szilvasy" userId="59fb472d-eed4-4f11-9686-c2c8db02a2cd" providerId="ADAL" clId="{91525BD7-DE0D-4B74-B665-7B35D7CC68B1}" dt="2019-08-21T13:03:43.742" v="17" actId="170"/>
          <ac:graphicFrameMkLst>
            <pc:docMk/>
            <pc:sldMk cId="817597563" sldId="400"/>
            <ac:graphicFrameMk id="10" creationId="{0F6A58F5-5531-4055-9C83-BA6E4FAF4EF2}"/>
          </ac:graphicFrameMkLst>
        </pc:graphicFrameChg>
        <pc:cxnChg chg="mod ord">
          <ac:chgData name="Davina Szilvasy" userId="59fb472d-eed4-4f11-9686-c2c8db02a2cd" providerId="ADAL" clId="{91525BD7-DE0D-4B74-B665-7B35D7CC68B1}" dt="2019-08-21T13:04:16.816" v="24" actId="171"/>
          <ac:cxnSpMkLst>
            <pc:docMk/>
            <pc:sldMk cId="817597563" sldId="400"/>
            <ac:cxnSpMk id="3" creationId="{2E64C88B-138A-4FFF-8221-5762FCB0E22D}"/>
          </ac:cxnSpMkLst>
        </pc:cxnChg>
        <pc:cxnChg chg="mod ord">
          <ac:chgData name="Davina Szilvasy" userId="59fb472d-eed4-4f11-9686-c2c8db02a2cd" providerId="ADAL" clId="{91525BD7-DE0D-4B74-B665-7B35D7CC68B1}" dt="2019-08-21T13:04:16.816" v="24" actId="171"/>
          <ac:cxnSpMkLst>
            <pc:docMk/>
            <pc:sldMk cId="817597563" sldId="400"/>
            <ac:cxnSpMk id="9" creationId="{EE975F33-0EEF-4AF3-809E-49B033AB70E6}"/>
          </ac:cxnSpMkLst>
        </pc:cxnChg>
        <pc:cxnChg chg="mod ord">
          <ac:chgData name="Davina Szilvasy" userId="59fb472d-eed4-4f11-9686-c2c8db02a2cd" providerId="ADAL" clId="{91525BD7-DE0D-4B74-B665-7B35D7CC68B1}" dt="2019-08-21T13:04:16.816" v="24" actId="171"/>
          <ac:cxnSpMkLst>
            <pc:docMk/>
            <pc:sldMk cId="817597563" sldId="400"/>
            <ac:cxnSpMk id="12" creationId="{A2B4C78E-23C6-4ACF-A853-1A9C5BEEB9DC}"/>
          </ac:cxnSpMkLst>
        </pc:cxnChg>
      </pc:sldChg>
      <pc:sldChg chg="modSp">
        <pc:chgData name="Davina Szilvasy" userId="59fb472d-eed4-4f11-9686-c2c8db02a2cd" providerId="ADAL" clId="{91525BD7-DE0D-4B74-B665-7B35D7CC68B1}" dt="2019-08-21T13:02:13.709" v="3" actId="404"/>
        <pc:sldMkLst>
          <pc:docMk/>
          <pc:sldMk cId="3682883459" sldId="413"/>
        </pc:sldMkLst>
        <pc:spChg chg="mod">
          <ac:chgData name="Davina Szilvasy" userId="59fb472d-eed4-4f11-9686-c2c8db02a2cd" providerId="ADAL" clId="{91525BD7-DE0D-4B74-B665-7B35D7CC68B1}" dt="2019-08-21T13:02:13.709" v="3" actId="404"/>
          <ac:spMkLst>
            <pc:docMk/>
            <pc:sldMk cId="3682883459" sldId="413"/>
            <ac:spMk id="19" creationId="{5252A847-DE45-4FA3-A1F8-EEBEB845FF8E}"/>
          </ac:spMkLst>
        </pc:spChg>
      </pc:sldChg>
      <pc:sldChg chg="modSp">
        <pc:chgData name="Davina Szilvasy" userId="59fb472d-eed4-4f11-9686-c2c8db02a2cd" providerId="ADAL" clId="{91525BD7-DE0D-4B74-B665-7B35D7CC68B1}" dt="2019-08-21T13:07:17.480" v="31" actId="20577"/>
        <pc:sldMkLst>
          <pc:docMk/>
          <pc:sldMk cId="3182819772" sldId="419"/>
        </pc:sldMkLst>
        <pc:spChg chg="mod">
          <ac:chgData name="Davina Szilvasy" userId="59fb472d-eed4-4f11-9686-c2c8db02a2cd" providerId="ADAL" clId="{91525BD7-DE0D-4B74-B665-7B35D7CC68B1}" dt="2019-08-21T13:07:17.480" v="31" actId="20577"/>
          <ac:spMkLst>
            <pc:docMk/>
            <pc:sldMk cId="3182819772" sldId="419"/>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3g1.8"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lassroomsecrets.co.uk/consonant-year-3-determiners-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2"/>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226831F1-7E20-4991-BC66-F7F8D2E85125}"/>
              </a:ext>
            </a:extLst>
          </p:cNvPr>
          <p:cNvPicPr>
            <a:picLocks noChangeAspect="1"/>
          </p:cNvPicPr>
          <p:nvPr/>
        </p:nvPicPr>
        <p:blipFill rotWithShape="1">
          <a:blip r:embed="rId3">
            <a:extLst>
              <a:ext uri="{28A0092B-C50C-407E-A947-70E740481C1C}">
                <a14:useLocalDpi xmlns:a14="http://schemas.microsoft.com/office/drawing/2010/main" val="0"/>
              </a:ext>
            </a:extLst>
          </a:blip>
          <a:srcRect t="19483" b="34096"/>
          <a:stretch/>
        </p:blipFill>
        <p:spPr>
          <a:xfrm>
            <a:off x="793488" y="528368"/>
            <a:ext cx="7557025" cy="2480008"/>
          </a:xfrm>
          <a:prstGeom prst="rect">
            <a:avLst/>
          </a:prstGeom>
        </p:spPr>
      </p:pic>
      <p:grpSp>
        <p:nvGrpSpPr>
          <p:cNvPr id="9" name="Group 8">
            <a:extLst>
              <a:ext uri="{FF2B5EF4-FFF2-40B4-BE49-F238E27FC236}">
                <a16:creationId xmlns:a16="http://schemas.microsoft.com/office/drawing/2014/main" id="{CE1F35D0-2FB0-4158-98D7-AD3888533C9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3751C1D9-374F-43E5-A90E-BF2AFB046A2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A9706B31-DB4A-4738-8BB8-E1918921F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2661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Circle the letters which are consonants.</a:t>
            </a: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B8BBC4D9-13DC-4B5C-A04B-28C5E6DC53AB}"/>
              </a:ext>
            </a:extLst>
          </p:cNvPr>
          <p:cNvGraphicFramePr>
            <a:graphicFrameLocks noGrp="1"/>
          </p:cNvGraphicFramePr>
          <p:nvPr>
            <p:extLst>
              <p:ext uri="{D42A27DB-BD31-4B8C-83A1-F6EECF244321}">
                <p14:modId xmlns:p14="http://schemas.microsoft.com/office/powerpoint/2010/main" val="1840795795"/>
              </p:ext>
            </p:extLst>
          </p:nvPr>
        </p:nvGraphicFramePr>
        <p:xfrm>
          <a:off x="2109794" y="2196377"/>
          <a:ext cx="4924412" cy="2209264"/>
        </p:xfrm>
        <a:graphic>
          <a:graphicData uri="http://schemas.openxmlformats.org/drawingml/2006/table">
            <a:tbl>
              <a:tblPr firstRow="1" bandRow="1">
                <a:tableStyleId>{5940675A-B579-460E-94D1-54222C63F5DA}</a:tableStyleId>
              </a:tblPr>
              <a:tblGrid>
                <a:gridCol w="1231103">
                  <a:extLst>
                    <a:ext uri="{9D8B030D-6E8A-4147-A177-3AD203B41FA5}">
                      <a16:colId xmlns:a16="http://schemas.microsoft.com/office/drawing/2014/main" val="2450300495"/>
                    </a:ext>
                  </a:extLst>
                </a:gridCol>
                <a:gridCol w="1231103">
                  <a:extLst>
                    <a:ext uri="{9D8B030D-6E8A-4147-A177-3AD203B41FA5}">
                      <a16:colId xmlns:a16="http://schemas.microsoft.com/office/drawing/2014/main" val="1191067503"/>
                    </a:ext>
                  </a:extLst>
                </a:gridCol>
                <a:gridCol w="1231103">
                  <a:extLst>
                    <a:ext uri="{9D8B030D-6E8A-4147-A177-3AD203B41FA5}">
                      <a16:colId xmlns:a16="http://schemas.microsoft.com/office/drawing/2014/main" val="3574144117"/>
                    </a:ext>
                  </a:extLst>
                </a:gridCol>
                <a:gridCol w="1231103">
                  <a:extLst>
                    <a:ext uri="{9D8B030D-6E8A-4147-A177-3AD203B41FA5}">
                      <a16:colId xmlns:a16="http://schemas.microsoft.com/office/drawing/2014/main" val="3214565771"/>
                    </a:ext>
                  </a:extLst>
                </a:gridCol>
              </a:tblGrid>
              <a:tr h="1104632">
                <a:tc>
                  <a:txBody>
                    <a:bodyPr/>
                    <a:lstStyle/>
                    <a:p>
                      <a:pPr algn="ctr"/>
                      <a:r>
                        <a:rPr lang="en-GB" sz="4000" b="1" dirty="0">
                          <a:solidFill>
                            <a:srgbClr val="FF0000"/>
                          </a:solidFill>
                          <a:latin typeface="Century Gothic" panose="020B0502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bg1">
                              <a:lumMod val="50000"/>
                            </a:schemeClr>
                          </a:solidFill>
                          <a:latin typeface="Century Gothic" panose="020B0502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rgbClr val="FF0000"/>
                          </a:solidFill>
                          <a:latin typeface="Century Gothic" panose="020B0502020202020204" pitchFamily="34" charset="0"/>
                        </a:rPr>
                        <a:t>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rgbClr val="FF0000"/>
                          </a:solidFill>
                          <a:latin typeface="Century Gothic" panose="020B0502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0968742"/>
                  </a:ext>
                </a:extLst>
              </a:tr>
              <a:tr h="1104632">
                <a:tc>
                  <a:txBody>
                    <a:bodyPr/>
                    <a:lstStyle/>
                    <a:p>
                      <a:pPr algn="ctr"/>
                      <a:r>
                        <a:rPr lang="en-GB" sz="4000" b="1" dirty="0" err="1">
                          <a:solidFill>
                            <a:schemeClr val="bg1">
                              <a:lumMod val="50000"/>
                            </a:schemeClr>
                          </a:solidFill>
                          <a:latin typeface="Century Gothic" panose="020B0502020202020204" pitchFamily="34" charset="0"/>
                        </a:rPr>
                        <a:t>i</a:t>
                      </a:r>
                      <a:endParaRPr lang="en-GB" sz="4000" b="1" dirty="0">
                        <a:solidFill>
                          <a:schemeClr val="bg1">
                            <a:lumMod val="50000"/>
                          </a:schemeClr>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rgbClr val="FF0000"/>
                          </a:solidFill>
                          <a:latin typeface="Century Gothic" panose="020B0502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rgbClr val="FF0000"/>
                          </a:solidFill>
                          <a:latin typeface="Century Gothic" panose="020B0502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solidFill>
                            <a:schemeClr val="bg1">
                              <a:lumMod val="50000"/>
                            </a:schemeClr>
                          </a:solidFill>
                          <a:latin typeface="Century Gothic" panose="020B0502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4734952"/>
                  </a:ext>
                </a:extLst>
              </a:tr>
            </a:tbl>
          </a:graphicData>
        </a:graphic>
      </p:graphicFrame>
      <p:sp>
        <p:nvSpPr>
          <p:cNvPr id="8" name="Oval 7">
            <a:extLst>
              <a:ext uri="{FF2B5EF4-FFF2-40B4-BE49-F238E27FC236}">
                <a16:creationId xmlns:a16="http://schemas.microsoft.com/office/drawing/2014/main" id="{9562A6B8-D48E-4599-AFE4-7DC9A68C2F05}"/>
              </a:ext>
            </a:extLst>
          </p:cNvPr>
          <p:cNvSpPr/>
          <p:nvPr/>
        </p:nvSpPr>
        <p:spPr>
          <a:xfrm>
            <a:off x="2352033" y="2373380"/>
            <a:ext cx="755703" cy="755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9" name="Oval 8">
            <a:extLst>
              <a:ext uri="{FF2B5EF4-FFF2-40B4-BE49-F238E27FC236}">
                <a16:creationId xmlns:a16="http://schemas.microsoft.com/office/drawing/2014/main" id="{F000583B-BA1A-4422-BF48-05A3983E0F80}"/>
              </a:ext>
            </a:extLst>
          </p:cNvPr>
          <p:cNvSpPr/>
          <p:nvPr/>
        </p:nvSpPr>
        <p:spPr>
          <a:xfrm>
            <a:off x="4812627" y="2373379"/>
            <a:ext cx="755703" cy="755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0" name="Oval 9">
            <a:extLst>
              <a:ext uri="{FF2B5EF4-FFF2-40B4-BE49-F238E27FC236}">
                <a16:creationId xmlns:a16="http://schemas.microsoft.com/office/drawing/2014/main" id="{75002A64-C7E4-4F32-919A-67C91D5CB31C}"/>
              </a:ext>
            </a:extLst>
          </p:cNvPr>
          <p:cNvSpPr/>
          <p:nvPr/>
        </p:nvSpPr>
        <p:spPr>
          <a:xfrm>
            <a:off x="6036266" y="2373378"/>
            <a:ext cx="755703" cy="755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1" name="Oval 10">
            <a:extLst>
              <a:ext uri="{FF2B5EF4-FFF2-40B4-BE49-F238E27FC236}">
                <a16:creationId xmlns:a16="http://schemas.microsoft.com/office/drawing/2014/main" id="{BFE7C0F1-BB79-4052-95FD-3DB9D6DD2CEA}"/>
              </a:ext>
            </a:extLst>
          </p:cNvPr>
          <p:cNvSpPr/>
          <p:nvPr/>
        </p:nvSpPr>
        <p:spPr>
          <a:xfrm>
            <a:off x="3580111" y="3512243"/>
            <a:ext cx="755703" cy="755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2" name="Oval 11">
            <a:extLst>
              <a:ext uri="{FF2B5EF4-FFF2-40B4-BE49-F238E27FC236}">
                <a16:creationId xmlns:a16="http://schemas.microsoft.com/office/drawing/2014/main" id="{6C75E629-9143-49E2-BB80-8B753356DE31}"/>
              </a:ext>
            </a:extLst>
          </p:cNvPr>
          <p:cNvSpPr/>
          <p:nvPr/>
        </p:nvSpPr>
        <p:spPr>
          <a:xfrm>
            <a:off x="4812627" y="3512243"/>
            <a:ext cx="755703" cy="755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grpSp>
        <p:nvGrpSpPr>
          <p:cNvPr id="13" name="Group 12">
            <a:extLst>
              <a:ext uri="{FF2B5EF4-FFF2-40B4-BE49-F238E27FC236}">
                <a16:creationId xmlns:a16="http://schemas.microsoft.com/office/drawing/2014/main" id="{CF66A76B-39D9-4AE0-8FBA-B39843F559BF}"/>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6C6752D0-462B-4694-A740-10DBB0446AA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FC93285D-DDA7-4274-AEF7-523D1B53D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8006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Match the pairs of words that contain the same underlined consonant sound.</a:t>
            </a:r>
          </a:p>
          <a:p>
            <a:pPr algn="ctr"/>
            <a:endParaRPr lang="en-GB" sz="2400" u="sng" dirty="0">
              <a:solidFill>
                <a:schemeClr val="bg2">
                  <a:lumMod val="50000"/>
                </a:schemeClr>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449A6EE0-354D-4483-86E8-8BEB73673717}"/>
              </a:ext>
            </a:extLst>
          </p:cNvPr>
          <p:cNvGraphicFramePr>
            <a:graphicFrameLocks noGrp="1"/>
          </p:cNvGraphicFramePr>
          <p:nvPr>
            <p:extLst>
              <p:ext uri="{D42A27DB-BD31-4B8C-83A1-F6EECF244321}">
                <p14:modId xmlns:p14="http://schemas.microsoft.com/office/powerpoint/2010/main" val="977763416"/>
              </p:ext>
            </p:extLst>
          </p:nvPr>
        </p:nvGraphicFramePr>
        <p:xfrm>
          <a:off x="1917262" y="2126800"/>
          <a:ext cx="4978839" cy="2604400"/>
        </p:xfrm>
        <a:graphic>
          <a:graphicData uri="http://schemas.openxmlformats.org/drawingml/2006/table">
            <a:tbl>
              <a:tblPr firstRow="1" bandRow="1">
                <a:tableStyleId>{5940675A-B579-460E-94D1-54222C63F5DA}</a:tableStyleId>
              </a:tblPr>
              <a:tblGrid>
                <a:gridCol w="1445064">
                  <a:extLst>
                    <a:ext uri="{9D8B030D-6E8A-4147-A177-3AD203B41FA5}">
                      <a16:colId xmlns:a16="http://schemas.microsoft.com/office/drawing/2014/main" val="1934158616"/>
                    </a:ext>
                  </a:extLst>
                </a:gridCol>
                <a:gridCol w="375610">
                  <a:extLst>
                    <a:ext uri="{9D8B030D-6E8A-4147-A177-3AD203B41FA5}">
                      <a16:colId xmlns:a16="http://schemas.microsoft.com/office/drawing/2014/main" val="1336903240"/>
                    </a:ext>
                  </a:extLst>
                </a:gridCol>
                <a:gridCol w="1419625">
                  <a:extLst>
                    <a:ext uri="{9D8B030D-6E8A-4147-A177-3AD203B41FA5}">
                      <a16:colId xmlns:a16="http://schemas.microsoft.com/office/drawing/2014/main" val="1638663194"/>
                    </a:ext>
                  </a:extLst>
                </a:gridCol>
                <a:gridCol w="375610">
                  <a:extLst>
                    <a:ext uri="{9D8B030D-6E8A-4147-A177-3AD203B41FA5}">
                      <a16:colId xmlns:a16="http://schemas.microsoft.com/office/drawing/2014/main" val="2835831420"/>
                    </a:ext>
                  </a:extLst>
                </a:gridCol>
                <a:gridCol w="1362930">
                  <a:extLst>
                    <a:ext uri="{9D8B030D-6E8A-4147-A177-3AD203B41FA5}">
                      <a16:colId xmlns:a16="http://schemas.microsoft.com/office/drawing/2014/main" val="749083625"/>
                    </a:ext>
                  </a:extLst>
                </a:gridCol>
              </a:tblGrid>
              <a:tr h="972000">
                <a:tc>
                  <a:txBody>
                    <a:bodyPr/>
                    <a:lstStyle/>
                    <a:p>
                      <a:pPr algn="ctr"/>
                      <a:r>
                        <a:rPr lang="en-GB" sz="3200" b="1" u="sng" dirty="0">
                          <a:latin typeface="Century Gothic" panose="020B0502020202020204" pitchFamily="34" charset="0"/>
                        </a:rPr>
                        <a:t>wr</a:t>
                      </a:r>
                      <a:r>
                        <a:rPr lang="en-GB" sz="3200" b="1" dirty="0">
                          <a:latin typeface="Century Gothic" panose="020B0502020202020204" pitchFamily="34" charset="0"/>
                        </a:rPr>
                        <a:t>ite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200" b="1" u="sng" dirty="0">
                          <a:latin typeface="Century Gothic" panose="020B0502020202020204" pitchFamily="34" charset="0"/>
                        </a:rPr>
                        <a:t>kn</a:t>
                      </a:r>
                      <a:r>
                        <a:rPr lang="en-GB" sz="3200" b="1" dirty="0">
                          <a:latin typeface="Century Gothic" panose="020B0502020202020204" pitchFamily="34" charset="0"/>
                        </a:rPr>
                        <a:t>own</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bu</a:t>
                      </a:r>
                      <a:r>
                        <a:rPr lang="en-GB" sz="3200" b="1" u="sng" dirty="0">
                          <a:latin typeface="Century Gothic" panose="020B0502020202020204" pitchFamily="34" charset="0"/>
                        </a:rPr>
                        <a:t>zz</a:t>
                      </a:r>
                      <a:r>
                        <a:rPr lang="en-GB" sz="3200" b="1" dirty="0">
                          <a:latin typeface="Century Gothic" panose="020B0502020202020204" pitchFamily="34" charset="0"/>
                        </a:rPr>
                        <a:t>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409565"/>
                  </a:ext>
                </a:extLst>
              </a:tr>
              <a:tr h="660400">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978395"/>
                  </a:ext>
                </a:extLst>
              </a:tr>
              <a:tr h="972000">
                <a:tc>
                  <a:txBody>
                    <a:bodyPr/>
                    <a:lstStyle/>
                    <a:p>
                      <a:pPr algn="ctr"/>
                      <a:r>
                        <a:rPr lang="en-GB" sz="3200" b="1" dirty="0">
                          <a:latin typeface="Century Gothic" panose="020B0502020202020204" pitchFamily="34" charset="0"/>
                        </a:rPr>
                        <a:t>alway</a:t>
                      </a:r>
                      <a:r>
                        <a:rPr lang="en-GB" sz="3200" b="1" u="sng" dirty="0">
                          <a:latin typeface="Century Gothic" panose="020B0502020202020204" pitchFamily="34" charset="0"/>
                        </a:rPr>
                        <a:t>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ca</a:t>
                      </a:r>
                      <a:r>
                        <a:rPr lang="en-GB" sz="3200" b="1" u="sng" dirty="0">
                          <a:latin typeface="Century Gothic" panose="020B0502020202020204" pitchFamily="34" charset="0"/>
                        </a:rPr>
                        <a:t>rr</a:t>
                      </a:r>
                      <a:r>
                        <a:rPr lang="en-GB" sz="3200" b="1" dirty="0">
                          <a:latin typeface="Century Gothic" panose="020B0502020202020204" pitchFamily="34" charset="0"/>
                        </a:rPr>
                        <a:t>ies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u="sng" dirty="0">
                          <a:latin typeface="Century Gothic" panose="020B0502020202020204" pitchFamily="34" charset="0"/>
                        </a:rPr>
                        <a:t>n</a:t>
                      </a:r>
                      <a:r>
                        <a:rPr lang="en-GB" sz="3200" b="1" dirty="0">
                          <a:latin typeface="Century Gothic" panose="020B0502020202020204" pitchFamily="34" charset="0"/>
                        </a:rPr>
                        <a:t>ame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053887"/>
                  </a:ext>
                </a:extLst>
              </a:tr>
            </a:tbl>
          </a:graphicData>
        </a:graphic>
      </p:graphicFrame>
      <p:grpSp>
        <p:nvGrpSpPr>
          <p:cNvPr id="7" name="Group 6">
            <a:extLst>
              <a:ext uri="{FF2B5EF4-FFF2-40B4-BE49-F238E27FC236}">
                <a16:creationId xmlns:a16="http://schemas.microsoft.com/office/drawing/2014/main" id="{957D1A55-F561-447B-85BC-2E2D99FF05F6}"/>
              </a:ext>
            </a:extLst>
          </p:cNvPr>
          <p:cNvGrpSpPr/>
          <p:nvPr/>
        </p:nvGrpSpPr>
        <p:grpSpPr>
          <a:xfrm>
            <a:off x="59531" y="6454317"/>
            <a:ext cx="1238534" cy="403683"/>
            <a:chOff x="68077" y="6454317"/>
            <a:chExt cx="1238534" cy="403683"/>
          </a:xfrm>
        </p:grpSpPr>
        <p:sp>
          <p:nvSpPr>
            <p:cNvPr id="8" name="TextBox 7">
              <a:extLst>
                <a:ext uri="{FF2B5EF4-FFF2-40B4-BE49-F238E27FC236}">
                  <a16:creationId xmlns:a16="http://schemas.microsoft.com/office/drawing/2014/main" id="{C74D77EE-A856-4597-AA79-DC29C476A4D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5B30FDBF-407C-4AD5-AA4D-AFDA82977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9836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Match the pairs of words that contain the same underlined consonant sound.</a:t>
            </a:r>
          </a:p>
          <a:p>
            <a:pPr algn="ctr"/>
            <a:endParaRPr lang="en-GB" sz="2400" u="sng" dirty="0">
              <a:solidFill>
                <a:schemeClr val="bg2">
                  <a:lumMod val="50000"/>
                </a:schemeClr>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cxnSp>
        <p:nvCxnSpPr>
          <p:cNvPr id="3" name="Straight Connector 2">
            <a:extLst>
              <a:ext uri="{FF2B5EF4-FFF2-40B4-BE49-F238E27FC236}">
                <a16:creationId xmlns:a16="http://schemas.microsoft.com/office/drawing/2014/main" id="{2E64C88B-138A-4FFF-8221-5762FCB0E22D}"/>
              </a:ext>
            </a:extLst>
          </p:cNvPr>
          <p:cNvCxnSpPr>
            <a:cxnSpLocks/>
          </p:cNvCxnSpPr>
          <p:nvPr/>
        </p:nvCxnSpPr>
        <p:spPr>
          <a:xfrm>
            <a:off x="2669309" y="3035685"/>
            <a:ext cx="1822643" cy="76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975F33-0EEF-4AF3-809E-49B033AB70E6}"/>
              </a:ext>
            </a:extLst>
          </p:cNvPr>
          <p:cNvCxnSpPr>
            <a:cxnSpLocks/>
          </p:cNvCxnSpPr>
          <p:nvPr/>
        </p:nvCxnSpPr>
        <p:spPr>
          <a:xfrm>
            <a:off x="4297988" y="3035685"/>
            <a:ext cx="1998133" cy="8004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B4C78E-23C6-4ACF-A853-1A9C5BEEB9DC}"/>
              </a:ext>
            </a:extLst>
          </p:cNvPr>
          <p:cNvCxnSpPr>
            <a:cxnSpLocks/>
          </p:cNvCxnSpPr>
          <p:nvPr/>
        </p:nvCxnSpPr>
        <p:spPr>
          <a:xfrm flipH="1">
            <a:off x="2527686" y="3035685"/>
            <a:ext cx="3768435" cy="76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0F6A58F5-5531-4055-9C83-BA6E4FAF4EF2}"/>
              </a:ext>
            </a:extLst>
          </p:cNvPr>
          <p:cNvGraphicFramePr>
            <a:graphicFrameLocks noGrp="1"/>
          </p:cNvGraphicFramePr>
          <p:nvPr>
            <p:extLst>
              <p:ext uri="{D42A27DB-BD31-4B8C-83A1-F6EECF244321}">
                <p14:modId xmlns:p14="http://schemas.microsoft.com/office/powerpoint/2010/main" val="1896640419"/>
              </p:ext>
            </p:extLst>
          </p:nvPr>
        </p:nvGraphicFramePr>
        <p:xfrm>
          <a:off x="1917262" y="2126800"/>
          <a:ext cx="4978839" cy="2604400"/>
        </p:xfrm>
        <a:graphic>
          <a:graphicData uri="http://schemas.openxmlformats.org/drawingml/2006/table">
            <a:tbl>
              <a:tblPr firstRow="1" bandRow="1">
                <a:tableStyleId>{5940675A-B579-460E-94D1-54222C63F5DA}</a:tableStyleId>
              </a:tblPr>
              <a:tblGrid>
                <a:gridCol w="1445064">
                  <a:extLst>
                    <a:ext uri="{9D8B030D-6E8A-4147-A177-3AD203B41FA5}">
                      <a16:colId xmlns:a16="http://schemas.microsoft.com/office/drawing/2014/main" val="1934158616"/>
                    </a:ext>
                  </a:extLst>
                </a:gridCol>
                <a:gridCol w="375610">
                  <a:extLst>
                    <a:ext uri="{9D8B030D-6E8A-4147-A177-3AD203B41FA5}">
                      <a16:colId xmlns:a16="http://schemas.microsoft.com/office/drawing/2014/main" val="1336903240"/>
                    </a:ext>
                  </a:extLst>
                </a:gridCol>
                <a:gridCol w="1419625">
                  <a:extLst>
                    <a:ext uri="{9D8B030D-6E8A-4147-A177-3AD203B41FA5}">
                      <a16:colId xmlns:a16="http://schemas.microsoft.com/office/drawing/2014/main" val="1638663194"/>
                    </a:ext>
                  </a:extLst>
                </a:gridCol>
                <a:gridCol w="375610">
                  <a:extLst>
                    <a:ext uri="{9D8B030D-6E8A-4147-A177-3AD203B41FA5}">
                      <a16:colId xmlns:a16="http://schemas.microsoft.com/office/drawing/2014/main" val="2835831420"/>
                    </a:ext>
                  </a:extLst>
                </a:gridCol>
                <a:gridCol w="1362930">
                  <a:extLst>
                    <a:ext uri="{9D8B030D-6E8A-4147-A177-3AD203B41FA5}">
                      <a16:colId xmlns:a16="http://schemas.microsoft.com/office/drawing/2014/main" val="749083625"/>
                    </a:ext>
                  </a:extLst>
                </a:gridCol>
              </a:tblGrid>
              <a:tr h="972000">
                <a:tc>
                  <a:txBody>
                    <a:bodyPr/>
                    <a:lstStyle/>
                    <a:p>
                      <a:pPr algn="ctr"/>
                      <a:r>
                        <a:rPr lang="en-GB" sz="3200" b="1" u="sng" dirty="0">
                          <a:latin typeface="Century Gothic" panose="020B0502020202020204" pitchFamily="34" charset="0"/>
                        </a:rPr>
                        <a:t>wr</a:t>
                      </a:r>
                      <a:r>
                        <a:rPr lang="en-GB" sz="3200" b="1" dirty="0">
                          <a:latin typeface="Century Gothic" panose="020B0502020202020204" pitchFamily="34" charset="0"/>
                        </a:rPr>
                        <a:t>ite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200" b="1" u="sng" dirty="0">
                          <a:latin typeface="Century Gothic" panose="020B0502020202020204" pitchFamily="34" charset="0"/>
                        </a:rPr>
                        <a:t>kn</a:t>
                      </a:r>
                      <a:r>
                        <a:rPr lang="en-GB" sz="3200" b="1" dirty="0">
                          <a:latin typeface="Century Gothic" panose="020B0502020202020204" pitchFamily="34" charset="0"/>
                        </a:rPr>
                        <a:t>own</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bu</a:t>
                      </a:r>
                      <a:r>
                        <a:rPr lang="en-GB" sz="3200" b="1" u="sng" dirty="0">
                          <a:latin typeface="Century Gothic" panose="020B0502020202020204" pitchFamily="34" charset="0"/>
                        </a:rPr>
                        <a:t>zz</a:t>
                      </a:r>
                      <a:r>
                        <a:rPr lang="en-GB" sz="3200" b="1" dirty="0">
                          <a:latin typeface="Century Gothic" panose="020B0502020202020204" pitchFamily="34" charset="0"/>
                        </a:rPr>
                        <a:t>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409565"/>
                  </a:ext>
                </a:extLst>
              </a:tr>
              <a:tr h="660400">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978395"/>
                  </a:ext>
                </a:extLst>
              </a:tr>
              <a:tr h="972000">
                <a:tc>
                  <a:txBody>
                    <a:bodyPr/>
                    <a:lstStyle/>
                    <a:p>
                      <a:pPr algn="ctr"/>
                      <a:r>
                        <a:rPr lang="en-GB" sz="3200" b="1" dirty="0">
                          <a:latin typeface="Century Gothic" panose="020B0502020202020204" pitchFamily="34" charset="0"/>
                        </a:rPr>
                        <a:t>alway</a:t>
                      </a:r>
                      <a:r>
                        <a:rPr lang="en-GB" sz="3200" b="1" u="sng" dirty="0">
                          <a:latin typeface="Century Gothic" panose="020B0502020202020204" pitchFamily="34" charset="0"/>
                        </a:rPr>
                        <a:t>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ca</a:t>
                      </a:r>
                      <a:r>
                        <a:rPr lang="en-GB" sz="3200" b="1" u="sng" dirty="0">
                          <a:latin typeface="Century Gothic" panose="020B0502020202020204" pitchFamily="34" charset="0"/>
                        </a:rPr>
                        <a:t>rr</a:t>
                      </a:r>
                      <a:r>
                        <a:rPr lang="en-GB" sz="3200" b="1" dirty="0">
                          <a:latin typeface="Century Gothic" panose="020B0502020202020204" pitchFamily="34" charset="0"/>
                        </a:rPr>
                        <a:t>ies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u="sng" dirty="0">
                          <a:latin typeface="Century Gothic" panose="020B0502020202020204" pitchFamily="34" charset="0"/>
                        </a:rPr>
                        <a:t>n</a:t>
                      </a:r>
                      <a:r>
                        <a:rPr lang="en-GB" sz="3200" b="1" dirty="0">
                          <a:latin typeface="Century Gothic" panose="020B0502020202020204" pitchFamily="34" charset="0"/>
                        </a:rPr>
                        <a:t>ame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053887"/>
                  </a:ext>
                </a:extLst>
              </a:tr>
            </a:tbl>
          </a:graphicData>
        </a:graphic>
      </p:graphicFrame>
      <p:grpSp>
        <p:nvGrpSpPr>
          <p:cNvPr id="11" name="Group 10">
            <a:extLst>
              <a:ext uri="{FF2B5EF4-FFF2-40B4-BE49-F238E27FC236}">
                <a16:creationId xmlns:a16="http://schemas.microsoft.com/office/drawing/2014/main" id="{0FC6BEBE-99AD-44B5-96BA-96F3B7245274}"/>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72DB007A-7A02-4D0E-AAA3-623E50882B8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C9C52389-01A0-4432-8FF3-1AFC283A7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1759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Sort the words below into groups to show whether they have 2, 3 or 4 consonants in them.</a:t>
            </a:r>
          </a:p>
          <a:p>
            <a:pPr algn="ctr"/>
            <a:endParaRPr lang="en-GB" sz="2400" u="sng" dirty="0">
              <a:solidFill>
                <a:schemeClr val="bg2">
                  <a:lumMod val="50000"/>
                </a:schemeClr>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386AD6F-8A7B-4C1F-AEBB-F2A34AF0522D}"/>
              </a:ext>
            </a:extLst>
          </p:cNvPr>
          <p:cNvGraphicFramePr>
            <a:graphicFrameLocks noGrp="1"/>
          </p:cNvGraphicFramePr>
          <p:nvPr>
            <p:extLst>
              <p:ext uri="{D42A27DB-BD31-4B8C-83A1-F6EECF244321}">
                <p14:modId xmlns:p14="http://schemas.microsoft.com/office/powerpoint/2010/main" val="3143084419"/>
              </p:ext>
            </p:extLst>
          </p:nvPr>
        </p:nvGraphicFramePr>
        <p:xfrm>
          <a:off x="1949760" y="1714344"/>
          <a:ext cx="5244480" cy="2938245"/>
        </p:xfrm>
        <a:graphic>
          <a:graphicData uri="http://schemas.openxmlformats.org/drawingml/2006/table">
            <a:tbl>
              <a:tblPr firstRow="1" bandRow="1">
                <a:tableStyleId>{5940675A-B579-460E-94D1-54222C63F5DA}</a:tableStyleId>
              </a:tblPr>
              <a:tblGrid>
                <a:gridCol w="1748160">
                  <a:extLst>
                    <a:ext uri="{9D8B030D-6E8A-4147-A177-3AD203B41FA5}">
                      <a16:colId xmlns:a16="http://schemas.microsoft.com/office/drawing/2014/main" val="3055518437"/>
                    </a:ext>
                  </a:extLst>
                </a:gridCol>
                <a:gridCol w="1748160">
                  <a:extLst>
                    <a:ext uri="{9D8B030D-6E8A-4147-A177-3AD203B41FA5}">
                      <a16:colId xmlns:a16="http://schemas.microsoft.com/office/drawing/2014/main" val="3984855990"/>
                    </a:ext>
                  </a:extLst>
                </a:gridCol>
                <a:gridCol w="1748160">
                  <a:extLst>
                    <a:ext uri="{9D8B030D-6E8A-4147-A177-3AD203B41FA5}">
                      <a16:colId xmlns:a16="http://schemas.microsoft.com/office/drawing/2014/main" val="831628590"/>
                    </a:ext>
                  </a:extLst>
                </a:gridCol>
              </a:tblGrid>
              <a:tr h="979415">
                <a:tc>
                  <a:txBody>
                    <a:bodyPr/>
                    <a:lstStyle/>
                    <a:p>
                      <a:pPr algn="ctr"/>
                      <a:r>
                        <a:rPr lang="en-GB" sz="3200" b="1" dirty="0">
                          <a:latin typeface="Century Gothic" panose="020B0502020202020204" pitchFamily="34" charset="0"/>
                        </a:rPr>
                        <a:t>floor</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dirty="0">
                          <a:latin typeface="Century Gothic" panose="020B0502020202020204" pitchFamily="34" charset="0"/>
                        </a:rPr>
                        <a:t>usual</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should</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7693220"/>
                  </a:ext>
                </a:extLst>
              </a:tr>
              <a:tr h="979415">
                <a:tc>
                  <a:txBody>
                    <a:bodyPr/>
                    <a:lstStyle/>
                    <a:p>
                      <a:pPr algn="ctr"/>
                      <a:r>
                        <a:rPr lang="en-GB" sz="3200" b="1" dirty="0">
                          <a:latin typeface="Century Gothic" panose="020B0502020202020204" pitchFamily="34" charset="0"/>
                        </a:rPr>
                        <a:t>pencil</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travel</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nicer</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786949"/>
                  </a:ext>
                </a:extLst>
              </a:tr>
              <a:tr h="979415">
                <a:tc>
                  <a:txBody>
                    <a:bodyPr/>
                    <a:lstStyle/>
                    <a:p>
                      <a:pPr algn="ctr"/>
                      <a:r>
                        <a:rPr lang="en-GB" sz="3200" b="1" dirty="0">
                          <a:latin typeface="Century Gothic" panose="020B0502020202020204" pitchFamily="34" charset="0"/>
                        </a:rPr>
                        <a:t>other</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dirty="0">
                          <a:latin typeface="Century Gothic" panose="020B0502020202020204" pitchFamily="34" charset="0"/>
                        </a:rPr>
                        <a:t>child</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motion</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8025"/>
                  </a:ext>
                </a:extLst>
              </a:tr>
            </a:tbl>
          </a:graphicData>
        </a:graphic>
      </p:graphicFrame>
      <p:grpSp>
        <p:nvGrpSpPr>
          <p:cNvPr id="8" name="Group 7">
            <a:extLst>
              <a:ext uri="{FF2B5EF4-FFF2-40B4-BE49-F238E27FC236}">
                <a16:creationId xmlns:a16="http://schemas.microsoft.com/office/drawing/2014/main" id="{A9906774-A146-444C-8936-CD775F52DD60}"/>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09DCB60A-B293-433F-8055-751F9558B47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77D6A0B3-6FDD-4487-9C93-3211F6D61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94714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Sort the words below into groups to show whether they have 2, 3 or 4 consonants in them.</a:t>
            </a: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endParaRPr lang="en-GB" sz="2400" dirty="0">
              <a:solidFill>
                <a:prstClr val="black"/>
              </a:solidFill>
              <a:latin typeface="SassoonCRInfantMedium" panose="02000603020000020003" pitchFamily="2" charset="0"/>
            </a:endParaRPr>
          </a:p>
          <a:p>
            <a:pPr lvl="0" defTabSz="685800">
              <a:defRPr/>
            </a:pPr>
            <a:endParaRPr lang="en-GB" sz="2000" b="1" dirty="0">
              <a:solidFill>
                <a:srgbClr val="FF0000"/>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2 consonants: usual</a:t>
            </a:r>
          </a:p>
          <a:p>
            <a:pPr lvl="0" defTabSz="685800">
              <a:defRPr/>
            </a:pPr>
            <a:r>
              <a:rPr lang="en-GB" sz="2000" b="1" dirty="0">
                <a:solidFill>
                  <a:srgbClr val="FF0000"/>
                </a:solidFill>
                <a:latin typeface="Century Gothic" panose="020B0502020202020204" pitchFamily="34" charset="0"/>
              </a:rPr>
              <a:t>3 consonants: floor; nicer; other; motion</a:t>
            </a:r>
          </a:p>
          <a:p>
            <a:pPr lvl="0" defTabSz="685800">
              <a:defRPr/>
            </a:pPr>
            <a:r>
              <a:rPr lang="en-GB" sz="2000" b="1" dirty="0">
                <a:solidFill>
                  <a:srgbClr val="FF0000"/>
                </a:solidFill>
                <a:latin typeface="Century Gothic" panose="020B0502020202020204" pitchFamily="34" charset="0"/>
              </a:rPr>
              <a:t>4 consonants: child; should; travel; pencil</a:t>
            </a:r>
            <a:endParaRPr lang="en-GB" sz="2000" b="1" dirty="0">
              <a:solidFill>
                <a:prstClr val="black"/>
              </a:solidFill>
              <a:latin typeface="Century Gothic" panose="020B0502020202020204" pitchFamily="34" charset="0"/>
            </a:endParaRPr>
          </a:p>
          <a:p>
            <a:endParaRPr lang="en-GB" sz="2400" dirty="0">
              <a:solidFill>
                <a:prstClr val="black"/>
              </a:solidFill>
              <a:latin typeface="SassoonCRInfantMedium" panose="02000603020000020003" pitchFamily="2" charset="0"/>
            </a:endParaRPr>
          </a:p>
          <a:p>
            <a:pPr algn="ctr"/>
            <a:endParaRPr lang="en-GB" sz="2400" u="sng" dirty="0">
              <a:solidFill>
                <a:schemeClr val="bg2">
                  <a:lumMod val="50000"/>
                </a:schemeClr>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5D3E73A8-AA41-4ADF-92E2-8BF7D3880659}"/>
              </a:ext>
            </a:extLst>
          </p:cNvPr>
          <p:cNvGraphicFramePr>
            <a:graphicFrameLocks noGrp="1"/>
          </p:cNvGraphicFramePr>
          <p:nvPr>
            <p:extLst>
              <p:ext uri="{D42A27DB-BD31-4B8C-83A1-F6EECF244321}">
                <p14:modId xmlns:p14="http://schemas.microsoft.com/office/powerpoint/2010/main" val="1663808065"/>
              </p:ext>
            </p:extLst>
          </p:nvPr>
        </p:nvGraphicFramePr>
        <p:xfrm>
          <a:off x="1949760" y="1714344"/>
          <a:ext cx="5244480" cy="2938245"/>
        </p:xfrm>
        <a:graphic>
          <a:graphicData uri="http://schemas.openxmlformats.org/drawingml/2006/table">
            <a:tbl>
              <a:tblPr firstRow="1" bandRow="1">
                <a:tableStyleId>{5940675A-B579-460E-94D1-54222C63F5DA}</a:tableStyleId>
              </a:tblPr>
              <a:tblGrid>
                <a:gridCol w="1748160">
                  <a:extLst>
                    <a:ext uri="{9D8B030D-6E8A-4147-A177-3AD203B41FA5}">
                      <a16:colId xmlns:a16="http://schemas.microsoft.com/office/drawing/2014/main" val="3055518437"/>
                    </a:ext>
                  </a:extLst>
                </a:gridCol>
                <a:gridCol w="1748160">
                  <a:extLst>
                    <a:ext uri="{9D8B030D-6E8A-4147-A177-3AD203B41FA5}">
                      <a16:colId xmlns:a16="http://schemas.microsoft.com/office/drawing/2014/main" val="3984855990"/>
                    </a:ext>
                  </a:extLst>
                </a:gridCol>
                <a:gridCol w="1748160">
                  <a:extLst>
                    <a:ext uri="{9D8B030D-6E8A-4147-A177-3AD203B41FA5}">
                      <a16:colId xmlns:a16="http://schemas.microsoft.com/office/drawing/2014/main" val="831628590"/>
                    </a:ext>
                  </a:extLst>
                </a:gridCol>
              </a:tblGrid>
              <a:tr h="979415">
                <a:tc>
                  <a:txBody>
                    <a:bodyPr/>
                    <a:lstStyle/>
                    <a:p>
                      <a:pPr algn="ctr"/>
                      <a:r>
                        <a:rPr lang="en-GB" sz="3200" b="1" dirty="0">
                          <a:latin typeface="Century Gothic" panose="020B0502020202020204" pitchFamily="34" charset="0"/>
                        </a:rPr>
                        <a:t>floor</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dirty="0">
                          <a:latin typeface="Century Gothic" panose="020B0502020202020204" pitchFamily="34" charset="0"/>
                        </a:rPr>
                        <a:t>usual</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should</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7693220"/>
                  </a:ext>
                </a:extLst>
              </a:tr>
              <a:tr h="979415">
                <a:tc>
                  <a:txBody>
                    <a:bodyPr/>
                    <a:lstStyle/>
                    <a:p>
                      <a:pPr algn="ctr"/>
                      <a:r>
                        <a:rPr lang="en-GB" sz="3200" b="1" dirty="0">
                          <a:latin typeface="Century Gothic" panose="020B0502020202020204" pitchFamily="34" charset="0"/>
                        </a:rPr>
                        <a:t>pencil</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travel</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nicer</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786949"/>
                  </a:ext>
                </a:extLst>
              </a:tr>
              <a:tr h="979415">
                <a:tc>
                  <a:txBody>
                    <a:bodyPr/>
                    <a:lstStyle/>
                    <a:p>
                      <a:pPr algn="ctr"/>
                      <a:r>
                        <a:rPr lang="en-GB" sz="3200" b="1" dirty="0">
                          <a:latin typeface="Century Gothic" panose="020B0502020202020204" pitchFamily="34" charset="0"/>
                        </a:rPr>
                        <a:t>other</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dirty="0">
                          <a:latin typeface="Century Gothic" panose="020B0502020202020204" pitchFamily="34" charset="0"/>
                        </a:rPr>
                        <a:t>child</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motion</a:t>
                      </a:r>
                    </a:p>
                  </a:txBody>
                  <a:tcPr marL="185166" marR="185166" marT="92583" marB="925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8025"/>
                  </a:ext>
                </a:extLst>
              </a:tr>
            </a:tbl>
          </a:graphicData>
        </a:graphic>
      </p:graphicFrame>
      <p:grpSp>
        <p:nvGrpSpPr>
          <p:cNvPr id="7" name="Group 6">
            <a:extLst>
              <a:ext uri="{FF2B5EF4-FFF2-40B4-BE49-F238E27FC236}">
                <a16:creationId xmlns:a16="http://schemas.microsoft.com/office/drawing/2014/main" id="{E9BFFFE4-4E63-47F6-A69C-9DF2C73546C1}"/>
              </a:ext>
            </a:extLst>
          </p:cNvPr>
          <p:cNvGrpSpPr/>
          <p:nvPr/>
        </p:nvGrpSpPr>
        <p:grpSpPr>
          <a:xfrm>
            <a:off x="59531" y="6454317"/>
            <a:ext cx="1238534" cy="403683"/>
            <a:chOff x="68077" y="6454317"/>
            <a:chExt cx="1238534" cy="403683"/>
          </a:xfrm>
        </p:grpSpPr>
        <p:sp>
          <p:nvSpPr>
            <p:cNvPr id="8" name="TextBox 7">
              <a:extLst>
                <a:ext uri="{FF2B5EF4-FFF2-40B4-BE49-F238E27FC236}">
                  <a16:creationId xmlns:a16="http://schemas.microsoft.com/office/drawing/2014/main" id="{230AC334-7939-41A2-AE9B-09067739DB9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027E1B6F-83FE-44EB-A27D-270707B01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03598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4BACD53-DCF5-4DDF-8A0B-580308CEFF66}"/>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ACD1E541-4E70-4F27-8C57-E5E68B10C2E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6E2D81FC-374D-496D-9886-39C4BDAB4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A6ECD075-ABB9-49ED-8CF5-4F239A1EEFAE}"/>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5" name="Rectangle: Rounded Corners 14">
            <a:extLst>
              <a:ext uri="{FF2B5EF4-FFF2-40B4-BE49-F238E27FC236}">
                <a16:creationId xmlns:a16="http://schemas.microsoft.com/office/drawing/2014/main" id="{324DFA25-37AC-47E3-B27F-A48FB357DF14}"/>
              </a:ext>
            </a:extLst>
          </p:cNvPr>
          <p:cNvSpPr/>
          <p:nvPr/>
        </p:nvSpPr>
        <p:spPr>
          <a:xfrm>
            <a:off x="3858025" y="1830029"/>
            <a:ext cx="1427951" cy="893920"/>
          </a:xfrm>
          <a:prstGeom prst="round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4800" b="1" dirty="0">
                <a:latin typeface="Century Gothic" panose="020B0502020202020204" pitchFamily="34" charset="0"/>
              </a:rPr>
              <a:t>cy</a:t>
            </a:r>
          </a:p>
        </p:txBody>
      </p:sp>
      <p:sp>
        <p:nvSpPr>
          <p:cNvPr id="16" name="Rectangle 15">
            <a:extLst>
              <a:ext uri="{FF2B5EF4-FFF2-40B4-BE49-F238E27FC236}">
                <a16:creationId xmlns:a16="http://schemas.microsoft.com/office/drawing/2014/main" id="{31E70652-213A-44E1-9448-4A7CF79EE4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How many sounds can these letters make?</a:t>
            </a:r>
          </a:p>
          <a:p>
            <a:pPr lvl="0" defTabSz="514350">
              <a:defRPr/>
            </a:pPr>
            <a:r>
              <a:rPr lang="en-GB" sz="2000" b="1" dirty="0">
                <a:solidFill>
                  <a:schemeClr val="tx1"/>
                </a:solidFill>
                <a:latin typeface="Century Gothic" panose="020B0502020202020204" pitchFamily="34" charset="0"/>
              </a:rPr>
              <a:t>The pictures might give you a clue.</a:t>
            </a: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algn="ctr" defTabSz="514350">
              <a:defRPr/>
            </a:pPr>
            <a:endParaRPr lang="en-GB" sz="2800" dirty="0">
              <a:solidFill>
                <a:schemeClr val="tx1"/>
              </a:solidFill>
              <a:latin typeface="SassoonCRInfantMedium" panose="02000603020000020003" pitchFamily="2" charset="0"/>
            </a:endParaRPr>
          </a:p>
          <a:p>
            <a:pPr lvl="0" defTabSz="514350">
              <a:defRPr/>
            </a:pPr>
            <a:r>
              <a:rPr lang="en-GB" sz="2000" b="1" dirty="0">
                <a:solidFill>
                  <a:schemeClr val="tx1"/>
                </a:solidFill>
                <a:latin typeface="Century Gothic" panose="020B0502020202020204" pitchFamily="34" charset="0"/>
              </a:rPr>
              <a:t>List as many words as you can for each sound you think of.</a:t>
            </a:r>
          </a:p>
          <a:p>
            <a:endParaRPr lang="en-GB" sz="2400" dirty="0">
              <a:solidFill>
                <a:prstClr val="black"/>
              </a:solidFill>
              <a:latin typeface="SassoonCRInfantMedium" panose="02000603020000020003" pitchFamily="2" charset="0"/>
            </a:endParaRPr>
          </a:p>
          <a:p>
            <a:pPr algn="ctr"/>
            <a:endParaRPr lang="en-GB" sz="2400" u="sng" dirty="0">
              <a:solidFill>
                <a:schemeClr val="bg2">
                  <a:lumMod val="50000"/>
                </a:schemeClr>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186857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4BACD53-DCF5-4DDF-8A0B-580308CEFF66}"/>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ACD1E541-4E70-4F27-8C57-E5E68B10C2E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6E2D81FC-374D-496D-9886-39C4BDAB4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A6ECD075-ABB9-49ED-8CF5-4F239A1EEFAE}"/>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5" name="Rectangle: Rounded Corners 14">
            <a:extLst>
              <a:ext uri="{FF2B5EF4-FFF2-40B4-BE49-F238E27FC236}">
                <a16:creationId xmlns:a16="http://schemas.microsoft.com/office/drawing/2014/main" id="{324DFA25-37AC-47E3-B27F-A48FB357DF14}"/>
              </a:ext>
            </a:extLst>
          </p:cNvPr>
          <p:cNvSpPr/>
          <p:nvPr/>
        </p:nvSpPr>
        <p:spPr>
          <a:xfrm>
            <a:off x="3858025" y="1830029"/>
            <a:ext cx="1427951" cy="893920"/>
          </a:xfrm>
          <a:prstGeom prst="round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4800" b="1" dirty="0">
                <a:latin typeface="Century Gothic" panose="020B0502020202020204" pitchFamily="34" charset="0"/>
              </a:rPr>
              <a:t>cy</a:t>
            </a:r>
          </a:p>
        </p:txBody>
      </p:sp>
      <p:sp>
        <p:nvSpPr>
          <p:cNvPr id="16" name="Rectangle 15">
            <a:extLst>
              <a:ext uri="{FF2B5EF4-FFF2-40B4-BE49-F238E27FC236}">
                <a16:creationId xmlns:a16="http://schemas.microsoft.com/office/drawing/2014/main" id="{31E70652-213A-44E1-9448-4A7CF79EE4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How many sounds can these letters make?</a:t>
            </a:r>
          </a:p>
          <a:p>
            <a:pPr lvl="0" defTabSz="514350">
              <a:defRPr/>
            </a:pPr>
            <a:r>
              <a:rPr lang="en-GB" sz="2000" b="1" dirty="0">
                <a:solidFill>
                  <a:schemeClr val="tx1"/>
                </a:solidFill>
                <a:latin typeface="Century Gothic" panose="020B0502020202020204" pitchFamily="34" charset="0"/>
              </a:rPr>
              <a:t>The pictures might give you a clue.</a:t>
            </a: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defTabSz="514350">
              <a:defRPr/>
            </a:pPr>
            <a:endParaRPr lang="en-GB" sz="2800" dirty="0">
              <a:solidFill>
                <a:schemeClr val="tx1"/>
              </a:solidFill>
              <a:latin typeface="SassoonCRInfantMedium" panose="02000603020000020003" pitchFamily="2" charset="0"/>
            </a:endParaRPr>
          </a:p>
          <a:p>
            <a:pPr lvl="0" algn="ctr" defTabSz="514350">
              <a:defRPr/>
            </a:pPr>
            <a:endParaRPr lang="en-GB" sz="2800" dirty="0">
              <a:solidFill>
                <a:schemeClr val="tx1"/>
              </a:solidFill>
              <a:latin typeface="SassoonCRInfantMedium" panose="02000603020000020003" pitchFamily="2" charset="0"/>
            </a:endParaRPr>
          </a:p>
          <a:p>
            <a:pPr lvl="0" defTabSz="514350">
              <a:defRPr/>
            </a:pPr>
            <a:r>
              <a:rPr lang="en-GB" sz="2000" b="1" dirty="0">
                <a:solidFill>
                  <a:schemeClr val="tx1"/>
                </a:solidFill>
                <a:latin typeface="Century Gothic" panose="020B0502020202020204" pitchFamily="34" charset="0"/>
              </a:rPr>
              <a:t>List as many words as you can for each sound you think of.</a:t>
            </a:r>
          </a:p>
          <a:p>
            <a:pPr lvl="0" defTabSz="514350">
              <a:defRPr/>
            </a:pPr>
            <a:r>
              <a:rPr lang="en-GB" sz="2000" b="1" dirty="0">
                <a:solidFill>
                  <a:srgbClr val="FF0000"/>
                </a:solidFill>
                <a:latin typeface="Century Gothic" panose="020B0502020202020204" pitchFamily="34" charset="0"/>
              </a:rPr>
              <a:t>Cycle, bicycle, cyclops = sounds like sigh</a:t>
            </a:r>
          </a:p>
          <a:p>
            <a:pPr lvl="0" defTabSz="514350">
              <a:defRPr/>
            </a:pPr>
            <a:r>
              <a:rPr lang="en-GB" sz="2000" b="1" dirty="0" err="1">
                <a:solidFill>
                  <a:srgbClr val="FF0000"/>
                </a:solidFill>
                <a:latin typeface="Century Gothic" panose="020B0502020202020204" pitchFamily="34" charset="0"/>
              </a:rPr>
              <a:t>Cyclinder</a:t>
            </a:r>
            <a:r>
              <a:rPr lang="en-GB" sz="2000" b="1" dirty="0">
                <a:solidFill>
                  <a:srgbClr val="FF0000"/>
                </a:solidFill>
                <a:latin typeface="Century Gothic" panose="020B0502020202020204" pitchFamily="34" charset="0"/>
              </a:rPr>
              <a:t> = sounds like </a:t>
            </a:r>
            <a:r>
              <a:rPr lang="en-GB" sz="2000" b="1" dirty="0" err="1">
                <a:solidFill>
                  <a:srgbClr val="FF0000"/>
                </a:solidFill>
                <a:latin typeface="Century Gothic" panose="020B0502020202020204" pitchFamily="34" charset="0"/>
              </a:rPr>
              <a:t>si</a:t>
            </a:r>
            <a:endParaRPr lang="en-GB" sz="2000"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Icy, juicy, fancy, emergency = sounds like see</a:t>
            </a:r>
          </a:p>
          <a:p>
            <a:endParaRPr lang="en-GB" sz="2400" dirty="0">
              <a:solidFill>
                <a:prstClr val="black"/>
              </a:solidFill>
              <a:latin typeface="SassoonCRInfantMedium" panose="02000603020000020003" pitchFamily="2" charset="0"/>
            </a:endParaRPr>
          </a:p>
          <a:p>
            <a:pPr algn="ctr"/>
            <a:endParaRPr lang="en-GB" sz="2400" u="sng" dirty="0">
              <a:solidFill>
                <a:schemeClr val="bg2">
                  <a:lumMod val="50000"/>
                </a:schemeClr>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107364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Create 5 words using the consonants and vowels below. The words should contain at least 3 consonants and 1 vowel.</a:t>
            </a: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r>
              <a:rPr lang="en-GB" sz="2000" b="1" dirty="0">
                <a:solidFill>
                  <a:prstClr val="black"/>
                </a:solidFill>
                <a:latin typeface="Century Gothic" panose="020B0502020202020204" pitchFamily="34" charset="0"/>
              </a:rPr>
              <a:t>What is the longest word you can make? </a:t>
            </a:r>
          </a:p>
          <a:p>
            <a:pPr algn="ctr"/>
            <a:endParaRPr lang="en-GB" sz="2400" u="sng" dirty="0">
              <a:solidFill>
                <a:schemeClr val="bg2">
                  <a:lumMod val="50000"/>
                </a:schemeClr>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A9F55723-A876-4F78-BA37-4BF91C939EF9}"/>
              </a:ext>
            </a:extLst>
          </p:cNvPr>
          <p:cNvGraphicFramePr>
            <a:graphicFrameLocks noGrp="1"/>
          </p:cNvGraphicFramePr>
          <p:nvPr>
            <p:extLst>
              <p:ext uri="{D42A27DB-BD31-4B8C-83A1-F6EECF244321}">
                <p14:modId xmlns:p14="http://schemas.microsoft.com/office/powerpoint/2010/main" val="3203571968"/>
              </p:ext>
            </p:extLst>
          </p:nvPr>
        </p:nvGraphicFramePr>
        <p:xfrm>
          <a:off x="2505075" y="2016125"/>
          <a:ext cx="4124325" cy="2441574"/>
        </p:xfrm>
        <a:graphic>
          <a:graphicData uri="http://schemas.openxmlformats.org/drawingml/2006/table">
            <a:tbl>
              <a:tblPr firstRow="1" bandRow="1">
                <a:tableStyleId>{5940675A-B579-460E-94D1-54222C63F5DA}</a:tableStyleId>
              </a:tblPr>
              <a:tblGrid>
                <a:gridCol w="1374775">
                  <a:extLst>
                    <a:ext uri="{9D8B030D-6E8A-4147-A177-3AD203B41FA5}">
                      <a16:colId xmlns:a16="http://schemas.microsoft.com/office/drawing/2014/main" val="1157926094"/>
                    </a:ext>
                  </a:extLst>
                </a:gridCol>
                <a:gridCol w="1374775">
                  <a:extLst>
                    <a:ext uri="{9D8B030D-6E8A-4147-A177-3AD203B41FA5}">
                      <a16:colId xmlns:a16="http://schemas.microsoft.com/office/drawing/2014/main" val="414812231"/>
                    </a:ext>
                  </a:extLst>
                </a:gridCol>
                <a:gridCol w="1374775">
                  <a:extLst>
                    <a:ext uri="{9D8B030D-6E8A-4147-A177-3AD203B41FA5}">
                      <a16:colId xmlns:a16="http://schemas.microsoft.com/office/drawing/2014/main" val="1572652897"/>
                    </a:ext>
                  </a:extLst>
                </a:gridCol>
              </a:tblGrid>
              <a:tr h="813858">
                <a:tc>
                  <a:txBody>
                    <a:bodyPr/>
                    <a:lstStyle/>
                    <a:p>
                      <a:pPr algn="ctr"/>
                      <a:r>
                        <a:rPr lang="en-GB" sz="4000" b="1" dirty="0">
                          <a:latin typeface="Century Gothic" panose="020B0502020202020204" pitchFamily="34" charset="0"/>
                        </a:rPr>
                        <a:t>f</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n</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563865"/>
                  </a:ext>
                </a:extLst>
              </a:tr>
              <a:tr h="813858">
                <a:tc>
                  <a:txBody>
                    <a:bodyPr/>
                    <a:lstStyle/>
                    <a:p>
                      <a:pPr algn="ctr"/>
                      <a:r>
                        <a:rPr lang="en-GB" sz="4000" b="1" dirty="0">
                          <a:latin typeface="Century Gothic" panose="020B0502020202020204" pitchFamily="34" charset="0"/>
                        </a:rPr>
                        <a:t>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838097"/>
                  </a:ext>
                </a:extLst>
              </a:tr>
              <a:tr h="813858">
                <a:tc>
                  <a:txBody>
                    <a:bodyPr/>
                    <a:lstStyle/>
                    <a:p>
                      <a:pPr algn="ctr"/>
                      <a:r>
                        <a:rPr lang="en-GB" sz="4000" b="1" dirty="0">
                          <a:latin typeface="Century Gothic" panose="020B0502020202020204" pitchFamily="34" charset="0"/>
                        </a:rPr>
                        <a:t>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c</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i</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7674536"/>
                  </a:ext>
                </a:extLst>
              </a:tr>
            </a:tbl>
          </a:graphicData>
        </a:graphic>
      </p:graphicFrame>
      <p:grpSp>
        <p:nvGrpSpPr>
          <p:cNvPr id="7" name="Group 6">
            <a:extLst>
              <a:ext uri="{FF2B5EF4-FFF2-40B4-BE49-F238E27FC236}">
                <a16:creationId xmlns:a16="http://schemas.microsoft.com/office/drawing/2014/main" id="{7ADE2560-F587-4E61-AAF0-86149A0D4991}"/>
              </a:ext>
            </a:extLst>
          </p:cNvPr>
          <p:cNvGrpSpPr/>
          <p:nvPr/>
        </p:nvGrpSpPr>
        <p:grpSpPr>
          <a:xfrm>
            <a:off x="59531" y="6454317"/>
            <a:ext cx="1238534" cy="403683"/>
            <a:chOff x="68077" y="6454317"/>
            <a:chExt cx="1238534" cy="403683"/>
          </a:xfrm>
        </p:grpSpPr>
        <p:sp>
          <p:nvSpPr>
            <p:cNvPr id="8" name="TextBox 7">
              <a:extLst>
                <a:ext uri="{FF2B5EF4-FFF2-40B4-BE49-F238E27FC236}">
                  <a16:creationId xmlns:a16="http://schemas.microsoft.com/office/drawing/2014/main" id="{159954C5-6785-4CD9-8973-0D592310089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1E5E3931-6B55-43A0-AE9C-3AEEB912F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2408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Create 5 words using the consonants and vowels below. The words should contain at least 3 consonants and 1 vowel.</a:t>
            </a: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r>
              <a:rPr lang="en-GB" sz="2000" b="1" dirty="0">
                <a:solidFill>
                  <a:prstClr val="black"/>
                </a:solidFill>
                <a:latin typeface="Century Gothic" panose="020B0502020202020204" pitchFamily="34" charset="0"/>
              </a:rPr>
              <a:t>What is the longest word you can make? </a:t>
            </a:r>
          </a:p>
          <a:p>
            <a:endParaRPr lang="en-GB" sz="2000" b="1" u="sng" dirty="0">
              <a:solidFill>
                <a:prstClr val="black"/>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fast, fanatic; fancy; fantasy; ants; city.</a:t>
            </a:r>
          </a:p>
          <a:p>
            <a:r>
              <a:rPr lang="en-GB" sz="2000" b="1" dirty="0">
                <a:solidFill>
                  <a:srgbClr val="FF0000"/>
                </a:solidFill>
                <a:latin typeface="Century Gothic" panose="020B0502020202020204" pitchFamily="34" charset="0"/>
              </a:rPr>
              <a:t>Longest words are: sanctify or fanatics. </a:t>
            </a:r>
            <a:endParaRPr lang="en-GB" sz="2400" dirty="0">
              <a:solidFill>
                <a:srgbClr val="FF0000"/>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A9F55723-A876-4F78-BA37-4BF91C939EF9}"/>
              </a:ext>
            </a:extLst>
          </p:cNvPr>
          <p:cNvGraphicFramePr>
            <a:graphicFrameLocks noGrp="1"/>
          </p:cNvGraphicFramePr>
          <p:nvPr>
            <p:extLst>
              <p:ext uri="{D42A27DB-BD31-4B8C-83A1-F6EECF244321}">
                <p14:modId xmlns:p14="http://schemas.microsoft.com/office/powerpoint/2010/main" val="4060045298"/>
              </p:ext>
            </p:extLst>
          </p:nvPr>
        </p:nvGraphicFramePr>
        <p:xfrm>
          <a:off x="2505075" y="2016125"/>
          <a:ext cx="4124325" cy="2441574"/>
        </p:xfrm>
        <a:graphic>
          <a:graphicData uri="http://schemas.openxmlformats.org/drawingml/2006/table">
            <a:tbl>
              <a:tblPr firstRow="1" bandRow="1">
                <a:tableStyleId>{5940675A-B579-460E-94D1-54222C63F5DA}</a:tableStyleId>
              </a:tblPr>
              <a:tblGrid>
                <a:gridCol w="1374775">
                  <a:extLst>
                    <a:ext uri="{9D8B030D-6E8A-4147-A177-3AD203B41FA5}">
                      <a16:colId xmlns:a16="http://schemas.microsoft.com/office/drawing/2014/main" val="1157926094"/>
                    </a:ext>
                  </a:extLst>
                </a:gridCol>
                <a:gridCol w="1374775">
                  <a:extLst>
                    <a:ext uri="{9D8B030D-6E8A-4147-A177-3AD203B41FA5}">
                      <a16:colId xmlns:a16="http://schemas.microsoft.com/office/drawing/2014/main" val="414812231"/>
                    </a:ext>
                  </a:extLst>
                </a:gridCol>
                <a:gridCol w="1374775">
                  <a:extLst>
                    <a:ext uri="{9D8B030D-6E8A-4147-A177-3AD203B41FA5}">
                      <a16:colId xmlns:a16="http://schemas.microsoft.com/office/drawing/2014/main" val="1572652897"/>
                    </a:ext>
                  </a:extLst>
                </a:gridCol>
              </a:tblGrid>
              <a:tr h="813858">
                <a:tc>
                  <a:txBody>
                    <a:bodyPr/>
                    <a:lstStyle/>
                    <a:p>
                      <a:pPr algn="ctr"/>
                      <a:r>
                        <a:rPr lang="en-GB" sz="4000" b="1" dirty="0">
                          <a:latin typeface="Century Gothic" panose="020B0502020202020204" pitchFamily="34" charset="0"/>
                        </a:rPr>
                        <a:t>f</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n</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563865"/>
                  </a:ext>
                </a:extLst>
              </a:tr>
              <a:tr h="813858">
                <a:tc>
                  <a:txBody>
                    <a:bodyPr/>
                    <a:lstStyle/>
                    <a:p>
                      <a:pPr algn="ctr"/>
                      <a:r>
                        <a:rPr lang="en-GB" sz="4000" b="1" dirty="0">
                          <a:latin typeface="Century Gothic" panose="020B0502020202020204" pitchFamily="34" charset="0"/>
                        </a:rPr>
                        <a:t>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838097"/>
                  </a:ext>
                </a:extLst>
              </a:tr>
              <a:tr h="813858">
                <a:tc>
                  <a:txBody>
                    <a:bodyPr/>
                    <a:lstStyle/>
                    <a:p>
                      <a:pPr algn="ctr"/>
                      <a:r>
                        <a:rPr lang="en-GB" sz="4000" b="1" dirty="0">
                          <a:latin typeface="Century Gothic" panose="020B0502020202020204" pitchFamily="34" charset="0"/>
                        </a:rPr>
                        <a:t>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c</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i</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7674536"/>
                  </a:ext>
                </a:extLst>
              </a:tr>
            </a:tbl>
          </a:graphicData>
        </a:graphic>
      </p:graphicFrame>
      <p:grpSp>
        <p:nvGrpSpPr>
          <p:cNvPr id="7" name="Group 6">
            <a:extLst>
              <a:ext uri="{FF2B5EF4-FFF2-40B4-BE49-F238E27FC236}">
                <a16:creationId xmlns:a16="http://schemas.microsoft.com/office/drawing/2014/main" id="{15AC217F-D5B5-410B-B2AF-887AAB9C5DFA}"/>
              </a:ext>
            </a:extLst>
          </p:cNvPr>
          <p:cNvGrpSpPr/>
          <p:nvPr/>
        </p:nvGrpSpPr>
        <p:grpSpPr>
          <a:xfrm>
            <a:off x="59531" y="6454317"/>
            <a:ext cx="1238534" cy="403683"/>
            <a:chOff x="68077" y="6454317"/>
            <a:chExt cx="1238534" cy="403683"/>
          </a:xfrm>
        </p:grpSpPr>
        <p:sp>
          <p:nvSpPr>
            <p:cNvPr id="8" name="TextBox 7">
              <a:extLst>
                <a:ext uri="{FF2B5EF4-FFF2-40B4-BE49-F238E27FC236}">
                  <a16:creationId xmlns:a16="http://schemas.microsoft.com/office/drawing/2014/main" id="{3A530104-6B5C-4C77-A77F-D22B23D92EF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51FED9D4-0131-4C5F-BD4B-D28AA4A61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8281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F6EEC1-19FB-4E9D-8B17-107B2D28ADA2}"/>
              </a:ext>
            </a:extLst>
          </p:cNvPr>
          <p:cNvGrpSpPr/>
          <p:nvPr/>
        </p:nvGrpSpPr>
        <p:grpSpPr>
          <a:xfrm>
            <a:off x="59531" y="6454317"/>
            <a:ext cx="1238534" cy="403683"/>
            <a:chOff x="68077" y="6454317"/>
            <a:chExt cx="1238534" cy="403683"/>
          </a:xfrm>
        </p:grpSpPr>
        <p:sp>
          <p:nvSpPr>
            <p:cNvPr id="28" name="TextBox 27">
              <a:extLst>
                <a:ext uri="{FF2B5EF4-FFF2-40B4-BE49-F238E27FC236}">
                  <a16:creationId xmlns:a16="http://schemas.microsoft.com/office/drawing/2014/main" id="{49C7863A-7AB3-4EB1-98BF-663D9100447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9" name="Picture 28" descr="A close up of a sign&#10;&#10;Description generated with high confidence">
              <a:extLst>
                <a:ext uri="{FF2B5EF4-FFF2-40B4-BE49-F238E27FC236}">
                  <a16:creationId xmlns:a16="http://schemas.microsoft.com/office/drawing/2014/main" id="{FB5995F1-40FF-4852-9599-0EA09E924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id="{503FBFA1-420E-40EC-BE99-D3D94EF257DC}"/>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6" name="Speech Bubble: Rectangle with Corners Rounded 35">
            <a:extLst>
              <a:ext uri="{FF2B5EF4-FFF2-40B4-BE49-F238E27FC236}">
                <a16:creationId xmlns:a16="http://schemas.microsoft.com/office/drawing/2014/main" id="{03960247-18E2-42BA-8BDF-E23C4CDC95CA}"/>
              </a:ext>
            </a:extLst>
          </p:cNvPr>
          <p:cNvSpPr/>
          <p:nvPr/>
        </p:nvSpPr>
        <p:spPr>
          <a:xfrm>
            <a:off x="4041504" y="2675823"/>
            <a:ext cx="2757286" cy="1338283"/>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'Early’ is the odd one out because it starts with a vowel and doesn’t end in ‘n’.</a:t>
            </a:r>
          </a:p>
        </p:txBody>
      </p:sp>
      <p:grpSp>
        <p:nvGrpSpPr>
          <p:cNvPr id="17" name="Group 16">
            <a:extLst>
              <a:ext uri="{FF2B5EF4-FFF2-40B4-BE49-F238E27FC236}">
                <a16:creationId xmlns:a16="http://schemas.microsoft.com/office/drawing/2014/main" id="{2D9863F0-2DAD-4B36-8D71-18D974737A43}"/>
              </a:ext>
            </a:extLst>
          </p:cNvPr>
          <p:cNvGrpSpPr/>
          <p:nvPr/>
        </p:nvGrpSpPr>
        <p:grpSpPr>
          <a:xfrm>
            <a:off x="482419" y="1552575"/>
            <a:ext cx="8179163" cy="895350"/>
            <a:chOff x="548397" y="6696472"/>
            <a:chExt cx="5756913" cy="574588"/>
          </a:xfrm>
        </p:grpSpPr>
        <p:sp>
          <p:nvSpPr>
            <p:cNvPr id="18" name="Rectangle: Rounded Corners 28">
              <a:extLst>
                <a:ext uri="{FF2B5EF4-FFF2-40B4-BE49-F238E27FC236}">
                  <a16:creationId xmlns:a16="http://schemas.microsoft.com/office/drawing/2014/main" id="{E22082F4-48EF-4D79-BEE0-0AA58AFBBA03}"/>
                </a:ext>
              </a:extLst>
            </p:cNvPr>
            <p:cNvSpPr/>
            <p:nvPr/>
          </p:nvSpPr>
          <p:spPr>
            <a:xfrm>
              <a:off x="548397"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 learn</a:t>
              </a:r>
            </a:p>
          </p:txBody>
        </p:sp>
        <p:sp>
          <p:nvSpPr>
            <p:cNvPr id="20" name="Rectangle: Rounded Corners 29">
              <a:extLst>
                <a:ext uri="{FF2B5EF4-FFF2-40B4-BE49-F238E27FC236}">
                  <a16:creationId xmlns:a16="http://schemas.microsoft.com/office/drawing/2014/main" id="{8F0D3A00-2812-434C-82D3-4D25166BD323}"/>
                </a:ext>
              </a:extLst>
            </p:cNvPr>
            <p:cNvSpPr/>
            <p:nvPr/>
          </p:nvSpPr>
          <p:spPr>
            <a:xfrm>
              <a:off x="2047369"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when</a:t>
              </a:r>
            </a:p>
          </p:txBody>
        </p:sp>
        <p:sp>
          <p:nvSpPr>
            <p:cNvPr id="21" name="Rectangle: Rounded Corners 30">
              <a:extLst>
                <a:ext uri="{FF2B5EF4-FFF2-40B4-BE49-F238E27FC236}">
                  <a16:creationId xmlns:a16="http://schemas.microsoft.com/office/drawing/2014/main" id="{5897646C-94F8-475A-8B00-038F6FF9A997}"/>
                </a:ext>
              </a:extLst>
            </p:cNvPr>
            <p:cNvSpPr/>
            <p:nvPr/>
          </p:nvSpPr>
          <p:spPr>
            <a:xfrm>
              <a:off x="5045309"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early</a:t>
              </a:r>
            </a:p>
          </p:txBody>
        </p:sp>
        <p:sp>
          <p:nvSpPr>
            <p:cNvPr id="30" name="Rectangle: Rounded Corners 31">
              <a:extLst>
                <a:ext uri="{FF2B5EF4-FFF2-40B4-BE49-F238E27FC236}">
                  <a16:creationId xmlns:a16="http://schemas.microsoft.com/office/drawing/2014/main" id="{70622CC9-8484-43CF-A802-3F0EAFF6CE25}"/>
                </a:ext>
              </a:extLst>
            </p:cNvPr>
            <p:cNvSpPr/>
            <p:nvPr/>
          </p:nvSpPr>
          <p:spPr>
            <a:xfrm>
              <a:off x="3546339"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children</a:t>
              </a:r>
            </a:p>
          </p:txBody>
        </p:sp>
      </p:grpSp>
      <p:sp>
        <p:nvSpPr>
          <p:cNvPr id="31" name="Rectangle 30">
            <a:extLst>
              <a:ext uri="{FF2B5EF4-FFF2-40B4-BE49-F238E27FC236}">
                <a16:creationId xmlns:a16="http://schemas.microsoft.com/office/drawing/2014/main" id="{A8BC9D2E-2726-4113-9C42-76D76E409901}"/>
              </a:ext>
            </a:extLst>
          </p:cNvPr>
          <p:cNvSpPr/>
          <p:nvPr/>
        </p:nvSpPr>
        <p:spPr>
          <a:xfrm>
            <a:off x="261236"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Tessa has these word cards.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reasoning. </a:t>
            </a: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246372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2 – Determiners – What is a Consonant?</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3: (3G1.8)</a:t>
            </a:r>
            <a:r>
              <a:rPr lang="en-US" sz="1200" b="1" dirty="0">
                <a:latin typeface="Century Gothic" panose="020B0502020202020204" pitchFamily="34" charset="0"/>
              </a:rPr>
              <a:t> </a:t>
            </a:r>
            <a:r>
              <a:rPr lang="en-US" sz="1200" b="1" dirty="0">
                <a:latin typeface="Century Gothic" panose="020B0502020202020204" pitchFamily="34" charset="0"/>
                <a:hlinkClick r:id="rId2"/>
              </a:rPr>
              <a:t>Use the forms a or an according to whether the next word begins with a consonant or a vowel [for example, a rock, an open box]</a:t>
            </a:r>
            <a:endParaRPr lang="en-US" sz="1200" b="1" dirty="0">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Terminology for pupils:</a:t>
            </a:r>
          </a:p>
          <a:p>
            <a:pPr marL="633413" lvl="2" indent="-176213" fontAlgn="base">
              <a:buFont typeface="Arial" panose="020B0604020202020204" pitchFamily="34" charset="0"/>
              <a:buChar char="•"/>
            </a:pPr>
            <a:r>
              <a:rPr lang="en-US" sz="1200" b="1" dirty="0">
                <a:solidFill>
                  <a:schemeClr val="tx1"/>
                </a:solidFill>
                <a:latin typeface="Century Gothic" panose="020B0502020202020204" pitchFamily="34" charset="0"/>
              </a:rPr>
              <a:t>(3G1.8)</a:t>
            </a:r>
            <a:r>
              <a:rPr lang="en-US" sz="1200" b="1" dirty="0">
                <a:latin typeface="Century Gothic" panose="020B0502020202020204" pitchFamily="34" charset="0"/>
              </a:rPr>
              <a:t> </a:t>
            </a:r>
            <a:r>
              <a:rPr lang="en-US" sz="1200" b="1" dirty="0">
                <a:latin typeface="Century Gothic" panose="020B0502020202020204" pitchFamily="34" charset="0"/>
                <a:hlinkClick r:id="rId2"/>
              </a:rPr>
              <a:t>consonant</a:t>
            </a:r>
            <a:endParaRPr lang="en-US" sz="1200" b="1" dirty="0">
              <a:latin typeface="Century Gothic" panose="020B0502020202020204" pitchFamily="34" charset="0"/>
            </a:endParaRPr>
          </a:p>
          <a:p>
            <a:pPr marL="633413" lvl="2" indent="-176213" fontAlgn="base">
              <a:buFont typeface="Arial" panose="020B0604020202020204" pitchFamily="34" charset="0"/>
              <a:buChar char="•"/>
            </a:pPr>
            <a:r>
              <a:rPr lang="en-US" sz="1200" b="1" dirty="0">
                <a:solidFill>
                  <a:schemeClr val="tx1"/>
                </a:solidFill>
                <a:latin typeface="Century Gothic" panose="020B0502020202020204" pitchFamily="34" charset="0"/>
              </a:rPr>
              <a:t>(3G1.8)</a:t>
            </a:r>
            <a:r>
              <a:rPr lang="en-US" sz="1200" b="1" dirty="0">
                <a:latin typeface="Century Gothic" panose="020B0502020202020204" pitchFamily="34" charset="0"/>
              </a:rPr>
              <a:t> </a:t>
            </a:r>
            <a:r>
              <a:rPr lang="en-US" sz="1200" b="1" dirty="0">
                <a:latin typeface="Century Gothic" panose="020B0502020202020204" pitchFamily="34" charset="0"/>
                <a:hlinkClick r:id="rId2"/>
              </a:rPr>
              <a:t>consonant letter</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9DB687D5-A44E-4E6A-80C0-270D1C95B181}"/>
              </a:ext>
            </a:extLst>
          </p:cNvPr>
          <p:cNvGrpSpPr/>
          <p:nvPr/>
        </p:nvGrpSpPr>
        <p:grpSpPr>
          <a:xfrm>
            <a:off x="59531" y="6454317"/>
            <a:ext cx="1238534" cy="403683"/>
            <a:chOff x="68077" y="6454317"/>
            <a:chExt cx="1238534" cy="403683"/>
          </a:xfrm>
        </p:grpSpPr>
        <p:sp>
          <p:nvSpPr>
            <p:cNvPr id="7" name="TextBox 6">
              <a:extLst>
                <a:ext uri="{FF2B5EF4-FFF2-40B4-BE49-F238E27FC236}">
                  <a16:creationId xmlns:a16="http://schemas.microsoft.com/office/drawing/2014/main" id="{956C1456-35A2-40C3-9B74-9C714EF5F9D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4A85B2D9-75F6-466A-86E6-AF29706002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F6EEC1-19FB-4E9D-8B17-107B2D28ADA2}"/>
              </a:ext>
            </a:extLst>
          </p:cNvPr>
          <p:cNvGrpSpPr/>
          <p:nvPr/>
        </p:nvGrpSpPr>
        <p:grpSpPr>
          <a:xfrm>
            <a:off x="59531" y="6454317"/>
            <a:ext cx="1238534" cy="403683"/>
            <a:chOff x="68077" y="6454317"/>
            <a:chExt cx="1238534" cy="403683"/>
          </a:xfrm>
        </p:grpSpPr>
        <p:sp>
          <p:nvSpPr>
            <p:cNvPr id="28" name="TextBox 27">
              <a:extLst>
                <a:ext uri="{FF2B5EF4-FFF2-40B4-BE49-F238E27FC236}">
                  <a16:creationId xmlns:a16="http://schemas.microsoft.com/office/drawing/2014/main" id="{49C7863A-7AB3-4EB1-98BF-663D9100447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9" name="Picture 28" descr="A close up of a sign&#10;&#10;Description generated with high confidence">
              <a:extLst>
                <a:ext uri="{FF2B5EF4-FFF2-40B4-BE49-F238E27FC236}">
                  <a16:creationId xmlns:a16="http://schemas.microsoft.com/office/drawing/2014/main" id="{FB5995F1-40FF-4852-9599-0EA09E924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id="{503FBFA1-420E-40EC-BE99-D3D94EF257DC}"/>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6" name="Speech Bubble: Rectangle with Corners Rounded 35">
            <a:extLst>
              <a:ext uri="{FF2B5EF4-FFF2-40B4-BE49-F238E27FC236}">
                <a16:creationId xmlns:a16="http://schemas.microsoft.com/office/drawing/2014/main" id="{03960247-18E2-42BA-8BDF-E23C4CDC95CA}"/>
              </a:ext>
            </a:extLst>
          </p:cNvPr>
          <p:cNvSpPr/>
          <p:nvPr/>
        </p:nvSpPr>
        <p:spPr>
          <a:xfrm>
            <a:off x="4041504" y="2675823"/>
            <a:ext cx="2757286" cy="1338283"/>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'Early’ is the odd one out because it starts with a vowel and doesn’t end in ‘n’.</a:t>
            </a:r>
          </a:p>
        </p:txBody>
      </p:sp>
      <p:grpSp>
        <p:nvGrpSpPr>
          <p:cNvPr id="17" name="Group 16">
            <a:extLst>
              <a:ext uri="{FF2B5EF4-FFF2-40B4-BE49-F238E27FC236}">
                <a16:creationId xmlns:a16="http://schemas.microsoft.com/office/drawing/2014/main" id="{2D9863F0-2DAD-4B36-8D71-18D974737A43}"/>
              </a:ext>
            </a:extLst>
          </p:cNvPr>
          <p:cNvGrpSpPr/>
          <p:nvPr/>
        </p:nvGrpSpPr>
        <p:grpSpPr>
          <a:xfrm>
            <a:off x="482419" y="1552575"/>
            <a:ext cx="8179163" cy="895350"/>
            <a:chOff x="548397" y="6696472"/>
            <a:chExt cx="5756913" cy="574588"/>
          </a:xfrm>
        </p:grpSpPr>
        <p:sp>
          <p:nvSpPr>
            <p:cNvPr id="18" name="Rectangle: Rounded Corners 28">
              <a:extLst>
                <a:ext uri="{FF2B5EF4-FFF2-40B4-BE49-F238E27FC236}">
                  <a16:creationId xmlns:a16="http://schemas.microsoft.com/office/drawing/2014/main" id="{E22082F4-48EF-4D79-BEE0-0AA58AFBBA03}"/>
                </a:ext>
              </a:extLst>
            </p:cNvPr>
            <p:cNvSpPr/>
            <p:nvPr/>
          </p:nvSpPr>
          <p:spPr>
            <a:xfrm>
              <a:off x="548397"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 learn</a:t>
              </a:r>
            </a:p>
          </p:txBody>
        </p:sp>
        <p:sp>
          <p:nvSpPr>
            <p:cNvPr id="20" name="Rectangle: Rounded Corners 29">
              <a:extLst>
                <a:ext uri="{FF2B5EF4-FFF2-40B4-BE49-F238E27FC236}">
                  <a16:creationId xmlns:a16="http://schemas.microsoft.com/office/drawing/2014/main" id="{8F0D3A00-2812-434C-82D3-4D25166BD323}"/>
                </a:ext>
              </a:extLst>
            </p:cNvPr>
            <p:cNvSpPr/>
            <p:nvPr/>
          </p:nvSpPr>
          <p:spPr>
            <a:xfrm>
              <a:off x="2047369"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when</a:t>
              </a:r>
            </a:p>
          </p:txBody>
        </p:sp>
        <p:sp>
          <p:nvSpPr>
            <p:cNvPr id="21" name="Rectangle: Rounded Corners 30">
              <a:extLst>
                <a:ext uri="{FF2B5EF4-FFF2-40B4-BE49-F238E27FC236}">
                  <a16:creationId xmlns:a16="http://schemas.microsoft.com/office/drawing/2014/main" id="{5897646C-94F8-475A-8B00-038F6FF9A997}"/>
                </a:ext>
              </a:extLst>
            </p:cNvPr>
            <p:cNvSpPr/>
            <p:nvPr/>
          </p:nvSpPr>
          <p:spPr>
            <a:xfrm>
              <a:off x="5045309"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early</a:t>
              </a:r>
            </a:p>
          </p:txBody>
        </p:sp>
        <p:sp>
          <p:nvSpPr>
            <p:cNvPr id="30" name="Rectangle: Rounded Corners 31">
              <a:extLst>
                <a:ext uri="{FF2B5EF4-FFF2-40B4-BE49-F238E27FC236}">
                  <a16:creationId xmlns:a16="http://schemas.microsoft.com/office/drawing/2014/main" id="{70622CC9-8484-43CF-A802-3F0EAFF6CE25}"/>
                </a:ext>
              </a:extLst>
            </p:cNvPr>
            <p:cNvSpPr/>
            <p:nvPr/>
          </p:nvSpPr>
          <p:spPr>
            <a:xfrm>
              <a:off x="3546339"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children</a:t>
              </a:r>
            </a:p>
          </p:txBody>
        </p:sp>
      </p:grpSp>
      <p:sp>
        <p:nvSpPr>
          <p:cNvPr id="31" name="Rectangle 30">
            <a:extLst>
              <a:ext uri="{FF2B5EF4-FFF2-40B4-BE49-F238E27FC236}">
                <a16:creationId xmlns:a16="http://schemas.microsoft.com/office/drawing/2014/main" id="{A8BC9D2E-2726-4113-9C42-76D76E409901}"/>
              </a:ext>
            </a:extLst>
          </p:cNvPr>
          <p:cNvSpPr/>
          <p:nvPr/>
        </p:nvSpPr>
        <p:spPr>
          <a:xfrm>
            <a:off x="261236"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Tessa has these word cards.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reasoning.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Tessa is incorrect because…</a:t>
            </a: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91444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F6EEC1-19FB-4E9D-8B17-107B2D28ADA2}"/>
              </a:ext>
            </a:extLst>
          </p:cNvPr>
          <p:cNvGrpSpPr/>
          <p:nvPr/>
        </p:nvGrpSpPr>
        <p:grpSpPr>
          <a:xfrm>
            <a:off x="59531" y="6454317"/>
            <a:ext cx="1238534" cy="403683"/>
            <a:chOff x="68077" y="6454317"/>
            <a:chExt cx="1238534" cy="403683"/>
          </a:xfrm>
        </p:grpSpPr>
        <p:sp>
          <p:nvSpPr>
            <p:cNvPr id="28" name="TextBox 27">
              <a:extLst>
                <a:ext uri="{FF2B5EF4-FFF2-40B4-BE49-F238E27FC236}">
                  <a16:creationId xmlns:a16="http://schemas.microsoft.com/office/drawing/2014/main" id="{49C7863A-7AB3-4EB1-98BF-663D9100447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9" name="Picture 28" descr="A close up of a sign&#10;&#10;Description generated with high confidence">
              <a:extLst>
                <a:ext uri="{FF2B5EF4-FFF2-40B4-BE49-F238E27FC236}">
                  <a16:creationId xmlns:a16="http://schemas.microsoft.com/office/drawing/2014/main" id="{FB5995F1-40FF-4852-9599-0EA09E924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id="{503FBFA1-420E-40EC-BE99-D3D94EF257DC}"/>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6" name="Speech Bubble: Rectangle with Corners Rounded 35">
            <a:extLst>
              <a:ext uri="{FF2B5EF4-FFF2-40B4-BE49-F238E27FC236}">
                <a16:creationId xmlns:a16="http://schemas.microsoft.com/office/drawing/2014/main" id="{03960247-18E2-42BA-8BDF-E23C4CDC95CA}"/>
              </a:ext>
            </a:extLst>
          </p:cNvPr>
          <p:cNvSpPr/>
          <p:nvPr/>
        </p:nvSpPr>
        <p:spPr>
          <a:xfrm>
            <a:off x="4041504" y="2675823"/>
            <a:ext cx="2757286" cy="1338283"/>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'Early’ is the odd one out because it starts with a vowel and doesn’t end in ‘n’.</a:t>
            </a:r>
          </a:p>
        </p:txBody>
      </p:sp>
      <p:grpSp>
        <p:nvGrpSpPr>
          <p:cNvPr id="17" name="Group 16">
            <a:extLst>
              <a:ext uri="{FF2B5EF4-FFF2-40B4-BE49-F238E27FC236}">
                <a16:creationId xmlns:a16="http://schemas.microsoft.com/office/drawing/2014/main" id="{2D9863F0-2DAD-4B36-8D71-18D974737A43}"/>
              </a:ext>
            </a:extLst>
          </p:cNvPr>
          <p:cNvGrpSpPr/>
          <p:nvPr/>
        </p:nvGrpSpPr>
        <p:grpSpPr>
          <a:xfrm>
            <a:off x="482419" y="1552575"/>
            <a:ext cx="8179163" cy="895350"/>
            <a:chOff x="548397" y="6696472"/>
            <a:chExt cx="5756913" cy="574588"/>
          </a:xfrm>
        </p:grpSpPr>
        <p:sp>
          <p:nvSpPr>
            <p:cNvPr id="18" name="Rectangle: Rounded Corners 28">
              <a:extLst>
                <a:ext uri="{FF2B5EF4-FFF2-40B4-BE49-F238E27FC236}">
                  <a16:creationId xmlns:a16="http://schemas.microsoft.com/office/drawing/2014/main" id="{E22082F4-48EF-4D79-BEE0-0AA58AFBBA03}"/>
                </a:ext>
              </a:extLst>
            </p:cNvPr>
            <p:cNvSpPr/>
            <p:nvPr/>
          </p:nvSpPr>
          <p:spPr>
            <a:xfrm>
              <a:off x="548397"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 learn</a:t>
              </a:r>
            </a:p>
          </p:txBody>
        </p:sp>
        <p:sp>
          <p:nvSpPr>
            <p:cNvPr id="20" name="Rectangle: Rounded Corners 29">
              <a:extLst>
                <a:ext uri="{FF2B5EF4-FFF2-40B4-BE49-F238E27FC236}">
                  <a16:creationId xmlns:a16="http://schemas.microsoft.com/office/drawing/2014/main" id="{8F0D3A00-2812-434C-82D3-4D25166BD323}"/>
                </a:ext>
              </a:extLst>
            </p:cNvPr>
            <p:cNvSpPr/>
            <p:nvPr/>
          </p:nvSpPr>
          <p:spPr>
            <a:xfrm>
              <a:off x="2047369"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when</a:t>
              </a:r>
            </a:p>
          </p:txBody>
        </p:sp>
        <p:sp>
          <p:nvSpPr>
            <p:cNvPr id="21" name="Rectangle: Rounded Corners 30">
              <a:extLst>
                <a:ext uri="{FF2B5EF4-FFF2-40B4-BE49-F238E27FC236}">
                  <a16:creationId xmlns:a16="http://schemas.microsoft.com/office/drawing/2014/main" id="{5897646C-94F8-475A-8B00-038F6FF9A997}"/>
                </a:ext>
              </a:extLst>
            </p:cNvPr>
            <p:cNvSpPr/>
            <p:nvPr/>
          </p:nvSpPr>
          <p:spPr>
            <a:xfrm>
              <a:off x="5045309"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early</a:t>
              </a:r>
            </a:p>
          </p:txBody>
        </p:sp>
        <p:sp>
          <p:nvSpPr>
            <p:cNvPr id="30" name="Rectangle: Rounded Corners 31">
              <a:extLst>
                <a:ext uri="{FF2B5EF4-FFF2-40B4-BE49-F238E27FC236}">
                  <a16:creationId xmlns:a16="http://schemas.microsoft.com/office/drawing/2014/main" id="{70622CC9-8484-43CF-A802-3F0EAFF6CE25}"/>
                </a:ext>
              </a:extLst>
            </p:cNvPr>
            <p:cNvSpPr/>
            <p:nvPr/>
          </p:nvSpPr>
          <p:spPr>
            <a:xfrm>
              <a:off x="3546339" y="6696472"/>
              <a:ext cx="1260001" cy="574588"/>
            </a:xfrm>
            <a:prstGeom prst="roundRect">
              <a:avLst/>
            </a:prstGeom>
            <a:ln w="38100">
              <a:solidFill>
                <a:srgbClr val="6699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children</a:t>
              </a:r>
            </a:p>
          </p:txBody>
        </p:sp>
      </p:grpSp>
      <p:sp>
        <p:nvSpPr>
          <p:cNvPr id="31" name="Rectangle 30">
            <a:extLst>
              <a:ext uri="{FF2B5EF4-FFF2-40B4-BE49-F238E27FC236}">
                <a16:creationId xmlns:a16="http://schemas.microsoft.com/office/drawing/2014/main" id="{A8BC9D2E-2726-4113-9C42-76D76E409901}"/>
              </a:ext>
            </a:extLst>
          </p:cNvPr>
          <p:cNvSpPr/>
          <p:nvPr/>
        </p:nvSpPr>
        <p:spPr>
          <a:xfrm>
            <a:off x="261236"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Tessa has these word cards.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reasoning.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Tessa is incorrect because ‘children’ is the odd one out. ‘Children’ has six consonants whereas ‘learn’, ‘when’ and ‘early’ have three.</a:t>
            </a: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84377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2 – Determiners – What is a Consonant?</a:t>
            </a:r>
          </a:p>
          <a:p>
            <a:pPr lvl="0" algn="ctr"/>
            <a:endParaRPr lang="en-GB" sz="2000" b="1" dirty="0">
              <a:solidFill>
                <a:schemeClr val="tx1"/>
              </a:solidFill>
              <a:latin typeface="Century Gothic" panose="020B0502020202020204" pitchFamily="34" charset="0"/>
            </a:endParaRPr>
          </a:p>
          <a:p>
            <a:pPr lvl="0" fontAlgn="base"/>
            <a:r>
              <a:rPr lang="en-US" sz="1600" b="1" dirty="0">
                <a:solidFill>
                  <a:prstClr val="black"/>
                </a:solidFill>
                <a:latin typeface="Century Gothic" panose="020B0502020202020204" pitchFamily="34" charset="0"/>
              </a:rPr>
              <a:t>Notes and Guidance</a:t>
            </a:r>
          </a:p>
          <a:p>
            <a:pPr lvl="0" fontAlgn="base"/>
            <a:endParaRPr lang="en-US" sz="12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Children need to understand the term </a:t>
            </a:r>
            <a:r>
              <a:rPr lang="en-US" sz="1200" b="1" i="1" dirty="0">
                <a:solidFill>
                  <a:prstClr val="black"/>
                </a:solidFill>
                <a:latin typeface="Century Gothic" panose="020B0502020202020204" pitchFamily="34" charset="0"/>
              </a:rPr>
              <a:t>consonant </a:t>
            </a:r>
            <a:r>
              <a:rPr lang="en-US" sz="1200" b="1" dirty="0">
                <a:solidFill>
                  <a:prstClr val="black"/>
                </a:solidFill>
                <a:latin typeface="Century Gothic" panose="020B0502020202020204" pitchFamily="34" charset="0"/>
              </a:rPr>
              <a:t>which refers to the 21 consonant letters.</a:t>
            </a:r>
            <a:endParaRPr lang="en-US" sz="1200" b="1" i="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The English language includes 21 consonant letters and 24 consonant sounds. </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The consonant sounds are produced when the speaker closes off or obstructs the flow of air through the vocal tract, usually using lips, tongue or teeth (further guidance can found in the Glossary for the </a:t>
            </a:r>
            <a:r>
              <a:rPr lang="en-US" sz="1200" b="1" dirty="0" err="1">
                <a:solidFill>
                  <a:prstClr val="black"/>
                </a:solidFill>
                <a:latin typeface="Century Gothic" panose="020B0502020202020204" pitchFamily="34" charset="0"/>
              </a:rPr>
              <a:t>programmes</a:t>
            </a:r>
            <a:r>
              <a:rPr lang="en-US" sz="1200" b="1" dirty="0">
                <a:solidFill>
                  <a:prstClr val="black"/>
                </a:solidFill>
                <a:latin typeface="Century Gothic" panose="020B0502020202020204" pitchFamily="34" charset="0"/>
              </a:rPr>
              <a:t> of study for English [non-statutory]).</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Children should know that words are made up of both vowels and consonants apart from words that use the letter </a:t>
            </a:r>
            <a:r>
              <a:rPr lang="en-US" sz="1200" b="1" i="1" dirty="0">
                <a:solidFill>
                  <a:prstClr val="black"/>
                </a:solidFill>
                <a:latin typeface="Century Gothic" panose="020B0502020202020204" pitchFamily="34" charset="0"/>
              </a:rPr>
              <a:t>y </a:t>
            </a:r>
            <a:r>
              <a:rPr lang="en-US" sz="1200" b="1" dirty="0">
                <a:solidFill>
                  <a:prstClr val="black"/>
                </a:solidFill>
                <a:latin typeface="Century Gothic" panose="020B0502020202020204" pitchFamily="34" charset="0"/>
              </a:rPr>
              <a:t>as a vowel sound (covered in the previous step). </a:t>
            </a:r>
          </a:p>
          <a:p>
            <a:pPr marL="166688" lvl="0" fontAlgn="base"/>
            <a:r>
              <a:rPr lang="en-US" sz="1400" b="1" dirty="0">
                <a:solidFill>
                  <a:prstClr val="black"/>
                </a:solidFill>
                <a:latin typeface="Century Gothic" panose="020B0502020202020204" pitchFamily="34" charset="0"/>
              </a:rPr>
              <a:t> </a:t>
            </a:r>
            <a:r>
              <a:rPr lang="en-US" b="1" dirty="0">
                <a:solidFill>
                  <a:prstClr val="black"/>
                </a:solidFill>
                <a:latin typeface="Century Gothic" panose="020B0502020202020204" pitchFamily="34" charset="0"/>
              </a:rPr>
              <a:t>  </a:t>
            </a:r>
          </a:p>
          <a:p>
            <a:pPr marL="452438" lvl="0" indent="-452438" fontAlgn="base"/>
            <a:r>
              <a:rPr lang="en-US" sz="1600" b="1" dirty="0">
                <a:solidFill>
                  <a:prstClr val="black"/>
                </a:solidFill>
                <a:latin typeface="Century Gothic" panose="020B0502020202020204" pitchFamily="34" charset="0"/>
              </a:rPr>
              <a:t>Focused Questions</a:t>
            </a:r>
          </a:p>
          <a:p>
            <a:pPr lvl="0" fontAlgn="base"/>
            <a:endParaRPr lang="en-US" sz="1600" b="1" dirty="0">
              <a:solidFill>
                <a:prstClr val="black"/>
              </a:solidFill>
              <a:latin typeface="Century Gothic" panose="020B0502020202020204" pitchFamily="34" charset="0"/>
            </a:endParaRPr>
          </a:p>
          <a:p>
            <a:pPr marL="452438" lvl="0" indent="-273050" fontAlgn="base">
              <a:buFont typeface="Arial" panose="020B0604020202020204" pitchFamily="34" charset="0"/>
              <a:buChar char="•"/>
            </a:pPr>
            <a:r>
              <a:rPr lang="en-US" sz="1200" b="1" dirty="0">
                <a:solidFill>
                  <a:prstClr val="black"/>
                </a:solidFill>
                <a:latin typeface="Century Gothic" panose="020B0502020202020204" pitchFamily="34" charset="0"/>
              </a:rPr>
              <a:t>Which letters are consonants?</a:t>
            </a:r>
          </a:p>
          <a:p>
            <a:pPr marL="452438" lvl="0" indent="-273050" fontAlgn="base">
              <a:buFont typeface="Arial" panose="020B0604020202020204" pitchFamily="34" charset="0"/>
              <a:buChar char="•"/>
            </a:pPr>
            <a:r>
              <a:rPr lang="en-US" sz="1200" b="1" dirty="0">
                <a:solidFill>
                  <a:prstClr val="black"/>
                </a:solidFill>
                <a:latin typeface="Century Gothic" panose="020B0502020202020204" pitchFamily="34" charset="0"/>
              </a:rPr>
              <a:t>What are the consonant sounds in these words? Are they spelt the same way?</a:t>
            </a:r>
          </a:p>
        </p:txBody>
      </p:sp>
      <p:grpSp>
        <p:nvGrpSpPr>
          <p:cNvPr id="6" name="Group 5">
            <a:extLst>
              <a:ext uri="{FF2B5EF4-FFF2-40B4-BE49-F238E27FC236}">
                <a16:creationId xmlns:a16="http://schemas.microsoft.com/office/drawing/2014/main" id="{E386D8D3-E604-4981-B210-839CD9F79FC3}"/>
              </a:ext>
            </a:extLst>
          </p:cNvPr>
          <p:cNvGrpSpPr/>
          <p:nvPr/>
        </p:nvGrpSpPr>
        <p:grpSpPr>
          <a:xfrm>
            <a:off x="59531" y="6454317"/>
            <a:ext cx="1238534" cy="403683"/>
            <a:chOff x="68077" y="6454317"/>
            <a:chExt cx="1238534" cy="403683"/>
          </a:xfrm>
        </p:grpSpPr>
        <p:sp>
          <p:nvSpPr>
            <p:cNvPr id="7" name="TextBox 6">
              <a:extLst>
                <a:ext uri="{FF2B5EF4-FFF2-40B4-BE49-F238E27FC236}">
                  <a16:creationId xmlns:a16="http://schemas.microsoft.com/office/drawing/2014/main" id="{AC5D3068-325D-4429-A92D-2A6036CA8F8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096B0CEC-3681-44D0-AD98-619F8DB1F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815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2 – Determiners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2: What is a Consonant?</a:t>
            </a:r>
            <a:endParaRPr lang="en-GB" sz="1400" b="1" dirty="0">
              <a:solidFill>
                <a:schemeClr val="bg2">
                  <a:lumMod val="25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4C1F35BF-30E4-43CF-99E0-80271D5F0542}"/>
              </a:ext>
            </a:extLst>
          </p:cNvPr>
          <p:cNvGrpSpPr/>
          <p:nvPr/>
        </p:nvGrpSpPr>
        <p:grpSpPr>
          <a:xfrm>
            <a:off x="59531" y="6454317"/>
            <a:ext cx="1238534" cy="403683"/>
            <a:chOff x="68077" y="6454317"/>
            <a:chExt cx="1238534" cy="403683"/>
          </a:xfrm>
        </p:grpSpPr>
        <p:sp>
          <p:nvSpPr>
            <p:cNvPr id="8" name="TextBox 7">
              <a:extLst>
                <a:ext uri="{FF2B5EF4-FFF2-40B4-BE49-F238E27FC236}">
                  <a16:creationId xmlns:a16="http://schemas.microsoft.com/office/drawing/2014/main" id="{1D1A5899-5986-4693-9B1C-5BE85415349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8DABFD27-3033-4847-B13A-F733CA0F5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 following letters are consonants? </a:t>
            </a:r>
          </a:p>
          <a:p>
            <a:r>
              <a:rPr lang="en-GB" sz="2000" b="1" dirty="0">
                <a:solidFill>
                  <a:schemeClr val="tx1"/>
                </a:solidFill>
                <a:latin typeface="Century Gothic" panose="020B0502020202020204" pitchFamily="34" charset="0"/>
              </a:rPr>
              <a:t>Which consonant is missing?</a:t>
            </a:r>
          </a:p>
        </p:txBody>
      </p:sp>
      <p:graphicFrame>
        <p:nvGraphicFramePr>
          <p:cNvPr id="5" name="Table 4">
            <a:extLst>
              <a:ext uri="{FF2B5EF4-FFF2-40B4-BE49-F238E27FC236}">
                <a16:creationId xmlns:a16="http://schemas.microsoft.com/office/drawing/2014/main" id="{5DF2B319-59F7-4181-A4DA-39E0563D8236}"/>
              </a:ext>
            </a:extLst>
          </p:cNvPr>
          <p:cNvGraphicFramePr>
            <a:graphicFrameLocks noGrp="1"/>
          </p:cNvGraphicFramePr>
          <p:nvPr>
            <p:extLst>
              <p:ext uri="{D42A27DB-BD31-4B8C-83A1-F6EECF244321}">
                <p14:modId xmlns:p14="http://schemas.microsoft.com/office/powerpoint/2010/main" val="1738247255"/>
              </p:ext>
            </p:extLst>
          </p:nvPr>
        </p:nvGraphicFramePr>
        <p:xfrm>
          <a:off x="1524000" y="1854200"/>
          <a:ext cx="5981700" cy="3606800"/>
        </p:xfrm>
        <a:graphic>
          <a:graphicData uri="http://schemas.openxmlformats.org/drawingml/2006/table">
            <a:tbl>
              <a:tblPr firstRow="1" bandRow="1">
                <a:tableStyleId>{5940675A-B579-460E-94D1-54222C63F5DA}</a:tableStyleId>
              </a:tblPr>
              <a:tblGrid>
                <a:gridCol w="1196340">
                  <a:extLst>
                    <a:ext uri="{9D8B030D-6E8A-4147-A177-3AD203B41FA5}">
                      <a16:colId xmlns:a16="http://schemas.microsoft.com/office/drawing/2014/main" val="672229481"/>
                    </a:ext>
                  </a:extLst>
                </a:gridCol>
                <a:gridCol w="1196340">
                  <a:extLst>
                    <a:ext uri="{9D8B030D-6E8A-4147-A177-3AD203B41FA5}">
                      <a16:colId xmlns:a16="http://schemas.microsoft.com/office/drawing/2014/main" val="1984723447"/>
                    </a:ext>
                  </a:extLst>
                </a:gridCol>
                <a:gridCol w="1196340">
                  <a:extLst>
                    <a:ext uri="{9D8B030D-6E8A-4147-A177-3AD203B41FA5}">
                      <a16:colId xmlns:a16="http://schemas.microsoft.com/office/drawing/2014/main" val="2600870743"/>
                    </a:ext>
                  </a:extLst>
                </a:gridCol>
                <a:gridCol w="1196340">
                  <a:extLst>
                    <a:ext uri="{9D8B030D-6E8A-4147-A177-3AD203B41FA5}">
                      <a16:colId xmlns:a16="http://schemas.microsoft.com/office/drawing/2014/main" val="3828251977"/>
                    </a:ext>
                  </a:extLst>
                </a:gridCol>
                <a:gridCol w="1196340">
                  <a:extLst>
                    <a:ext uri="{9D8B030D-6E8A-4147-A177-3AD203B41FA5}">
                      <a16:colId xmlns:a16="http://schemas.microsoft.com/office/drawing/2014/main" val="624337957"/>
                    </a:ext>
                  </a:extLst>
                </a:gridCol>
              </a:tblGrid>
              <a:tr h="721360">
                <a:tc>
                  <a:txBody>
                    <a:bodyPr/>
                    <a:lstStyle/>
                    <a:p>
                      <a:pPr algn="ctr"/>
                      <a:r>
                        <a:rPr lang="en-GB" sz="2800" b="1" dirty="0">
                          <a:latin typeface="Century Gothic" panose="020B0502020202020204" pitchFamily="34" charset="0"/>
                        </a:rPr>
                        <a:t>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j</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c</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err="1">
                          <a:latin typeface="Century Gothic" panose="020B0502020202020204" pitchFamily="34" charset="0"/>
                        </a:rPr>
                        <a:t>i</a:t>
                      </a: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020420"/>
                  </a:ext>
                </a:extLst>
              </a:tr>
              <a:tr h="721360">
                <a:tc>
                  <a:txBody>
                    <a:bodyPr/>
                    <a:lstStyle/>
                    <a:p>
                      <a:pPr algn="ctr"/>
                      <a:r>
                        <a:rPr lang="en-GB" sz="2800" b="1" dirty="0">
                          <a:latin typeface="Century Gothic" panose="020B0502020202020204" pitchFamily="34" charset="0"/>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f</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n</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o</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961267"/>
                  </a:ext>
                </a:extLst>
              </a:tr>
              <a:tr h="721360">
                <a:tc>
                  <a:txBody>
                    <a:bodyPr/>
                    <a:lstStyle/>
                    <a:p>
                      <a:pPr algn="ctr"/>
                      <a:r>
                        <a:rPr lang="en-GB" sz="2800" b="1" dirty="0">
                          <a:latin typeface="Century Gothic" panose="020B0502020202020204" pitchFamily="34" charset="0"/>
                        </a:rPr>
                        <a:t>u</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q</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b</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09651"/>
                  </a:ext>
                </a:extLst>
              </a:tr>
              <a:tr h="721360">
                <a:tc>
                  <a:txBody>
                    <a:bodyPr/>
                    <a:lstStyle/>
                    <a:p>
                      <a:pPr algn="ctr"/>
                      <a:r>
                        <a:rPr lang="en-GB" sz="2800" b="1" dirty="0">
                          <a:latin typeface="Century Gothic" panose="020B0502020202020204" pitchFamily="34" charset="0"/>
                        </a:rPr>
                        <a:t>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h</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8678526"/>
                  </a:ext>
                </a:extLst>
              </a:tr>
              <a:tr h="721360">
                <a:tc>
                  <a:txBody>
                    <a:bodyPr/>
                    <a:lstStyle/>
                    <a:p>
                      <a:pPr algn="ctr"/>
                      <a:r>
                        <a:rPr lang="en-GB" sz="2800" b="1" dirty="0">
                          <a:latin typeface="Century Gothic" panose="020B0502020202020204" pitchFamily="34" charset="0"/>
                        </a:rPr>
                        <a:t>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v</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z</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g</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259455"/>
                  </a:ext>
                </a:extLst>
              </a:tr>
            </a:tbl>
          </a:graphicData>
        </a:graphic>
      </p:graphicFrame>
      <p:grpSp>
        <p:nvGrpSpPr>
          <p:cNvPr id="7" name="Group 6">
            <a:extLst>
              <a:ext uri="{FF2B5EF4-FFF2-40B4-BE49-F238E27FC236}">
                <a16:creationId xmlns:a16="http://schemas.microsoft.com/office/drawing/2014/main" id="{824F8EFF-664F-4DC3-A2DD-1EC6553300CA}"/>
              </a:ext>
            </a:extLst>
          </p:cNvPr>
          <p:cNvGrpSpPr/>
          <p:nvPr/>
        </p:nvGrpSpPr>
        <p:grpSpPr>
          <a:xfrm>
            <a:off x="59531" y="6454317"/>
            <a:ext cx="1238534" cy="403683"/>
            <a:chOff x="68077" y="6454317"/>
            <a:chExt cx="1238534" cy="403683"/>
          </a:xfrm>
        </p:grpSpPr>
        <p:sp>
          <p:nvSpPr>
            <p:cNvPr id="8" name="TextBox 7">
              <a:extLst>
                <a:ext uri="{FF2B5EF4-FFF2-40B4-BE49-F238E27FC236}">
                  <a16:creationId xmlns:a16="http://schemas.microsoft.com/office/drawing/2014/main" id="{B672E188-DF64-43AC-AE86-42107DB187B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3DD3E35E-01FC-473F-B2E6-384367B52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29870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 following letters are consonants? </a:t>
            </a:r>
          </a:p>
          <a:p>
            <a:r>
              <a:rPr lang="en-GB" sz="2000" b="1" dirty="0">
                <a:solidFill>
                  <a:schemeClr val="tx1"/>
                </a:solidFill>
                <a:latin typeface="Century Gothic" panose="020B0502020202020204" pitchFamily="34" charset="0"/>
              </a:rPr>
              <a:t>Which consonant is missing?</a:t>
            </a: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endParaRPr lang="en-GB" sz="2400" dirty="0">
              <a:solidFill>
                <a:schemeClr val="bg2">
                  <a:lumMod val="25000"/>
                </a:schemeClr>
              </a:solidFill>
              <a:latin typeface="SassoonCRInfantMedium" panose="02000603020000020003" pitchFamily="2"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 consonant ‘w’ is missing.</a:t>
            </a:r>
          </a:p>
        </p:txBody>
      </p:sp>
      <p:graphicFrame>
        <p:nvGraphicFramePr>
          <p:cNvPr id="5" name="Table 4">
            <a:extLst>
              <a:ext uri="{FF2B5EF4-FFF2-40B4-BE49-F238E27FC236}">
                <a16:creationId xmlns:a16="http://schemas.microsoft.com/office/drawing/2014/main" id="{5DF2B319-59F7-4181-A4DA-39E0563D8236}"/>
              </a:ext>
            </a:extLst>
          </p:cNvPr>
          <p:cNvGraphicFramePr>
            <a:graphicFrameLocks noGrp="1"/>
          </p:cNvGraphicFramePr>
          <p:nvPr>
            <p:extLst>
              <p:ext uri="{D42A27DB-BD31-4B8C-83A1-F6EECF244321}">
                <p14:modId xmlns:p14="http://schemas.microsoft.com/office/powerpoint/2010/main" val="1626063456"/>
              </p:ext>
            </p:extLst>
          </p:nvPr>
        </p:nvGraphicFramePr>
        <p:xfrm>
          <a:off x="1524000" y="1854200"/>
          <a:ext cx="5981700" cy="3606800"/>
        </p:xfrm>
        <a:graphic>
          <a:graphicData uri="http://schemas.openxmlformats.org/drawingml/2006/table">
            <a:tbl>
              <a:tblPr firstRow="1" bandRow="1">
                <a:tableStyleId>{5940675A-B579-460E-94D1-54222C63F5DA}</a:tableStyleId>
              </a:tblPr>
              <a:tblGrid>
                <a:gridCol w="1196340">
                  <a:extLst>
                    <a:ext uri="{9D8B030D-6E8A-4147-A177-3AD203B41FA5}">
                      <a16:colId xmlns:a16="http://schemas.microsoft.com/office/drawing/2014/main" val="672229481"/>
                    </a:ext>
                  </a:extLst>
                </a:gridCol>
                <a:gridCol w="1196340">
                  <a:extLst>
                    <a:ext uri="{9D8B030D-6E8A-4147-A177-3AD203B41FA5}">
                      <a16:colId xmlns:a16="http://schemas.microsoft.com/office/drawing/2014/main" val="1984723447"/>
                    </a:ext>
                  </a:extLst>
                </a:gridCol>
                <a:gridCol w="1196340">
                  <a:extLst>
                    <a:ext uri="{9D8B030D-6E8A-4147-A177-3AD203B41FA5}">
                      <a16:colId xmlns:a16="http://schemas.microsoft.com/office/drawing/2014/main" val="2600870743"/>
                    </a:ext>
                  </a:extLst>
                </a:gridCol>
                <a:gridCol w="1196340">
                  <a:extLst>
                    <a:ext uri="{9D8B030D-6E8A-4147-A177-3AD203B41FA5}">
                      <a16:colId xmlns:a16="http://schemas.microsoft.com/office/drawing/2014/main" val="3828251977"/>
                    </a:ext>
                  </a:extLst>
                </a:gridCol>
                <a:gridCol w="1196340">
                  <a:extLst>
                    <a:ext uri="{9D8B030D-6E8A-4147-A177-3AD203B41FA5}">
                      <a16:colId xmlns:a16="http://schemas.microsoft.com/office/drawing/2014/main" val="624337957"/>
                    </a:ext>
                  </a:extLst>
                </a:gridCol>
              </a:tblGrid>
              <a:tr h="721360">
                <a:tc>
                  <a:txBody>
                    <a:bodyPr/>
                    <a:lstStyle/>
                    <a:p>
                      <a:pPr algn="ctr"/>
                      <a:r>
                        <a:rPr lang="en-GB" sz="2800" b="1" dirty="0">
                          <a:solidFill>
                            <a:schemeClr val="tx1"/>
                          </a:solidFill>
                          <a:latin typeface="Century Gothic" panose="020B0502020202020204" pitchFamily="34" charset="0"/>
                        </a:rPr>
                        <a:t>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j</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c</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err="1">
                          <a:solidFill>
                            <a:schemeClr val="tx1"/>
                          </a:solidFill>
                          <a:latin typeface="Century Gothic" panose="020B0502020202020204" pitchFamily="34" charset="0"/>
                        </a:rPr>
                        <a:t>i</a:t>
                      </a:r>
                      <a:endParaRPr lang="en-GB" sz="28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020420"/>
                  </a:ext>
                </a:extLst>
              </a:tr>
              <a:tr h="721360">
                <a:tc>
                  <a:txBody>
                    <a:bodyPr/>
                    <a:lstStyle/>
                    <a:p>
                      <a:pPr algn="ctr"/>
                      <a:r>
                        <a:rPr lang="en-GB" sz="2800" b="1" dirty="0">
                          <a:solidFill>
                            <a:srgbClr val="FF0000"/>
                          </a:solidFill>
                          <a:latin typeface="Century Gothic" panose="020B0502020202020204" pitchFamily="34" charset="0"/>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f</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n</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o</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961267"/>
                  </a:ext>
                </a:extLst>
              </a:tr>
              <a:tr h="721360">
                <a:tc>
                  <a:txBody>
                    <a:bodyPr/>
                    <a:lstStyle/>
                    <a:p>
                      <a:pPr algn="ctr"/>
                      <a:r>
                        <a:rPr lang="en-GB" sz="2800" b="1" dirty="0">
                          <a:solidFill>
                            <a:schemeClr val="tx1"/>
                          </a:solidFill>
                          <a:latin typeface="Century Gothic" panose="020B0502020202020204" pitchFamily="34" charset="0"/>
                        </a:rPr>
                        <a:t>u</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q</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b</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09651"/>
                  </a:ext>
                </a:extLst>
              </a:tr>
              <a:tr h="721360">
                <a:tc>
                  <a:txBody>
                    <a:bodyPr/>
                    <a:lstStyle/>
                    <a:p>
                      <a:pPr algn="ctr"/>
                      <a:r>
                        <a:rPr lang="en-GB" sz="2800" b="1" dirty="0">
                          <a:solidFill>
                            <a:srgbClr val="FF0000"/>
                          </a:solidFill>
                          <a:latin typeface="Century Gothic" panose="020B0502020202020204" pitchFamily="34" charset="0"/>
                        </a:rPr>
                        <a:t>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h</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8678526"/>
                  </a:ext>
                </a:extLst>
              </a:tr>
              <a:tr h="721360">
                <a:tc>
                  <a:txBody>
                    <a:bodyPr/>
                    <a:lstStyle/>
                    <a:p>
                      <a:pPr algn="ctr"/>
                      <a:r>
                        <a:rPr lang="en-GB" sz="2800" b="1" dirty="0">
                          <a:solidFill>
                            <a:srgbClr val="FF0000"/>
                          </a:solidFill>
                          <a:latin typeface="Century Gothic" panose="020B0502020202020204" pitchFamily="34" charset="0"/>
                        </a:rPr>
                        <a:t>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m</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v</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z</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g</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259455"/>
                  </a:ext>
                </a:extLst>
              </a:tr>
            </a:tbl>
          </a:graphicData>
        </a:graphic>
      </p:graphicFrame>
      <p:grpSp>
        <p:nvGrpSpPr>
          <p:cNvPr id="7" name="Group 6">
            <a:extLst>
              <a:ext uri="{FF2B5EF4-FFF2-40B4-BE49-F238E27FC236}">
                <a16:creationId xmlns:a16="http://schemas.microsoft.com/office/drawing/2014/main" id="{10BCD221-61AD-47ED-AD43-A4304F98631E}"/>
              </a:ext>
            </a:extLst>
          </p:cNvPr>
          <p:cNvGrpSpPr/>
          <p:nvPr/>
        </p:nvGrpSpPr>
        <p:grpSpPr>
          <a:xfrm>
            <a:off x="59531" y="6454317"/>
            <a:ext cx="1238534" cy="403683"/>
            <a:chOff x="68077" y="6454317"/>
            <a:chExt cx="1238534" cy="403683"/>
          </a:xfrm>
        </p:grpSpPr>
        <p:sp>
          <p:nvSpPr>
            <p:cNvPr id="8" name="TextBox 7">
              <a:extLst>
                <a:ext uri="{FF2B5EF4-FFF2-40B4-BE49-F238E27FC236}">
                  <a16:creationId xmlns:a16="http://schemas.microsoft.com/office/drawing/2014/main" id="{5ED5F8A3-DA72-4635-9206-0296AA9F381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2A261A1B-8F77-4A7D-AF3A-EA9C1933A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4397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Complete the words using the consonants below.</a:t>
            </a: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r>
              <a:rPr lang="en-GB" sz="2000" b="1" dirty="0">
                <a:solidFill>
                  <a:prstClr val="black"/>
                </a:solidFill>
                <a:latin typeface="Century Gothic" panose="020B0502020202020204" pitchFamily="34" charset="0"/>
              </a:rPr>
              <a:t> </a:t>
            </a:r>
            <a:endParaRPr lang="en-GB" sz="2400" u="sng" dirty="0">
              <a:solidFill>
                <a:schemeClr val="bg2">
                  <a:lumMod val="50000"/>
                </a:schemeClr>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8BA34F9-B274-4AA8-9335-D8E743039A8B}"/>
              </a:ext>
            </a:extLst>
          </p:cNvPr>
          <p:cNvGraphicFramePr>
            <a:graphicFrameLocks noGrp="1"/>
          </p:cNvGraphicFramePr>
          <p:nvPr>
            <p:extLst>
              <p:ext uri="{D42A27DB-BD31-4B8C-83A1-F6EECF244321}">
                <p14:modId xmlns:p14="http://schemas.microsoft.com/office/powerpoint/2010/main" val="3038967012"/>
              </p:ext>
            </p:extLst>
          </p:nvPr>
        </p:nvGraphicFramePr>
        <p:xfrm>
          <a:off x="2383625" y="1836398"/>
          <a:ext cx="4376750" cy="967751"/>
        </p:xfrm>
        <a:graphic>
          <a:graphicData uri="http://schemas.openxmlformats.org/drawingml/2006/table">
            <a:tbl>
              <a:tblPr firstRow="1" bandRow="1">
                <a:tableStyleId>{5940675A-B579-460E-94D1-54222C63F5DA}</a:tableStyleId>
              </a:tblPr>
              <a:tblGrid>
                <a:gridCol w="2188375">
                  <a:extLst>
                    <a:ext uri="{9D8B030D-6E8A-4147-A177-3AD203B41FA5}">
                      <a16:colId xmlns:a16="http://schemas.microsoft.com/office/drawing/2014/main" val="3932531615"/>
                    </a:ext>
                  </a:extLst>
                </a:gridCol>
                <a:gridCol w="2188375">
                  <a:extLst>
                    <a:ext uri="{9D8B030D-6E8A-4147-A177-3AD203B41FA5}">
                      <a16:colId xmlns:a16="http://schemas.microsoft.com/office/drawing/2014/main" val="2219315186"/>
                    </a:ext>
                  </a:extLst>
                </a:gridCol>
              </a:tblGrid>
              <a:tr h="967751">
                <a:tc>
                  <a:txBody>
                    <a:bodyPr/>
                    <a:lstStyle/>
                    <a:p>
                      <a:pPr algn="ctr"/>
                      <a:r>
                        <a:rPr lang="en-GB" sz="3600" b="1" dirty="0">
                          <a:latin typeface="Century Gothic" panose="020B0502020202020204" pitchFamily="34" charset="0"/>
                        </a:rPr>
                        <a:t>_</a:t>
                      </a:r>
                      <a:r>
                        <a:rPr lang="en-GB" sz="3600" b="1" dirty="0" err="1">
                          <a:latin typeface="Century Gothic" panose="020B0502020202020204" pitchFamily="34" charset="0"/>
                        </a:rPr>
                        <a:t>lan</a:t>
                      </a:r>
                      <a:r>
                        <a:rPr lang="en-GB" sz="3600" b="1" dirty="0">
                          <a:latin typeface="Century Gothic" panose="020B0502020202020204" pitchFamily="34" charset="0"/>
                        </a:rPr>
                        <a:t>_</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latin typeface="Century Gothic" panose="020B0502020202020204" pitchFamily="34" charset="0"/>
                        </a:rPr>
                        <a:t> _ _ash</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217887"/>
                  </a:ext>
                </a:extLst>
              </a:tr>
            </a:tbl>
          </a:graphicData>
        </a:graphic>
      </p:graphicFrame>
      <p:graphicFrame>
        <p:nvGraphicFramePr>
          <p:cNvPr id="2" name="Table 1">
            <a:extLst>
              <a:ext uri="{FF2B5EF4-FFF2-40B4-BE49-F238E27FC236}">
                <a16:creationId xmlns:a16="http://schemas.microsoft.com/office/drawing/2014/main" id="{46DDF71C-DA08-487B-AED2-9D34D84BFA79}"/>
              </a:ext>
            </a:extLst>
          </p:cNvPr>
          <p:cNvGraphicFramePr>
            <a:graphicFrameLocks noGrp="1"/>
          </p:cNvGraphicFramePr>
          <p:nvPr>
            <p:extLst>
              <p:ext uri="{D42A27DB-BD31-4B8C-83A1-F6EECF244321}">
                <p14:modId xmlns:p14="http://schemas.microsoft.com/office/powerpoint/2010/main" val="2577634630"/>
              </p:ext>
            </p:extLst>
          </p:nvPr>
        </p:nvGraphicFramePr>
        <p:xfrm>
          <a:off x="2167288" y="3397346"/>
          <a:ext cx="4809424" cy="799269"/>
        </p:xfrm>
        <a:graphic>
          <a:graphicData uri="http://schemas.openxmlformats.org/drawingml/2006/table">
            <a:tbl>
              <a:tblPr firstRow="1" bandRow="1">
                <a:tableStyleId>{5940675A-B579-460E-94D1-54222C63F5DA}</a:tableStyleId>
              </a:tblPr>
              <a:tblGrid>
                <a:gridCol w="1202356">
                  <a:extLst>
                    <a:ext uri="{9D8B030D-6E8A-4147-A177-3AD203B41FA5}">
                      <a16:colId xmlns:a16="http://schemas.microsoft.com/office/drawing/2014/main" val="2079838635"/>
                    </a:ext>
                  </a:extLst>
                </a:gridCol>
                <a:gridCol w="1202356">
                  <a:extLst>
                    <a:ext uri="{9D8B030D-6E8A-4147-A177-3AD203B41FA5}">
                      <a16:colId xmlns:a16="http://schemas.microsoft.com/office/drawing/2014/main" val="819290427"/>
                    </a:ext>
                  </a:extLst>
                </a:gridCol>
                <a:gridCol w="1202356">
                  <a:extLst>
                    <a:ext uri="{9D8B030D-6E8A-4147-A177-3AD203B41FA5}">
                      <a16:colId xmlns:a16="http://schemas.microsoft.com/office/drawing/2014/main" val="4185776075"/>
                    </a:ext>
                  </a:extLst>
                </a:gridCol>
                <a:gridCol w="1202356">
                  <a:extLst>
                    <a:ext uri="{9D8B030D-6E8A-4147-A177-3AD203B41FA5}">
                      <a16:colId xmlns:a16="http://schemas.microsoft.com/office/drawing/2014/main" val="1759605994"/>
                    </a:ext>
                  </a:extLst>
                </a:gridCol>
              </a:tblGrid>
              <a:tr h="799269">
                <a:tc>
                  <a:txBody>
                    <a:bodyPr/>
                    <a:lstStyle/>
                    <a:p>
                      <a:pPr algn="ctr"/>
                      <a:r>
                        <a:rPr lang="en-GB" sz="4000" b="1" dirty="0">
                          <a:latin typeface="Century Gothic" panose="020B0502020202020204" pitchFamily="34" charset="0"/>
                        </a:rPr>
                        <a:t>g</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c</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6757531"/>
                  </a:ext>
                </a:extLst>
              </a:tr>
            </a:tbl>
          </a:graphicData>
        </a:graphic>
      </p:graphicFrame>
      <p:grpSp>
        <p:nvGrpSpPr>
          <p:cNvPr id="8" name="Group 7">
            <a:extLst>
              <a:ext uri="{FF2B5EF4-FFF2-40B4-BE49-F238E27FC236}">
                <a16:creationId xmlns:a16="http://schemas.microsoft.com/office/drawing/2014/main" id="{6894106B-367B-4B2A-AB27-D8D75D6191B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83B6BF2F-1845-4F2E-A151-73EA6EFDDBD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D22FA831-8654-4D66-AB1F-7F030FF53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82415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Complete the words using the consonants below.</a:t>
            </a: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r>
              <a:rPr lang="en-GB" sz="2000" b="1" dirty="0">
                <a:solidFill>
                  <a:prstClr val="black"/>
                </a:solidFill>
                <a:latin typeface="Century Gothic" panose="020B0502020202020204" pitchFamily="34" charset="0"/>
              </a:rPr>
              <a:t> </a:t>
            </a:r>
            <a:endParaRPr lang="en-GB" sz="2400" u="sng" dirty="0">
              <a:solidFill>
                <a:schemeClr val="bg2">
                  <a:lumMod val="50000"/>
                </a:schemeClr>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8BA34F9-B274-4AA8-9335-D8E743039A8B}"/>
              </a:ext>
            </a:extLst>
          </p:cNvPr>
          <p:cNvGraphicFramePr>
            <a:graphicFrameLocks noGrp="1"/>
          </p:cNvGraphicFramePr>
          <p:nvPr>
            <p:extLst>
              <p:ext uri="{D42A27DB-BD31-4B8C-83A1-F6EECF244321}">
                <p14:modId xmlns:p14="http://schemas.microsoft.com/office/powerpoint/2010/main" val="3714359368"/>
              </p:ext>
            </p:extLst>
          </p:nvPr>
        </p:nvGraphicFramePr>
        <p:xfrm>
          <a:off x="2383625" y="1836398"/>
          <a:ext cx="4376750" cy="967751"/>
        </p:xfrm>
        <a:graphic>
          <a:graphicData uri="http://schemas.openxmlformats.org/drawingml/2006/table">
            <a:tbl>
              <a:tblPr firstRow="1" bandRow="1">
                <a:tableStyleId>{5940675A-B579-460E-94D1-54222C63F5DA}</a:tableStyleId>
              </a:tblPr>
              <a:tblGrid>
                <a:gridCol w="2188375">
                  <a:extLst>
                    <a:ext uri="{9D8B030D-6E8A-4147-A177-3AD203B41FA5}">
                      <a16:colId xmlns:a16="http://schemas.microsoft.com/office/drawing/2014/main" val="3932531615"/>
                    </a:ext>
                  </a:extLst>
                </a:gridCol>
                <a:gridCol w="2188375">
                  <a:extLst>
                    <a:ext uri="{9D8B030D-6E8A-4147-A177-3AD203B41FA5}">
                      <a16:colId xmlns:a16="http://schemas.microsoft.com/office/drawing/2014/main" val="2219315186"/>
                    </a:ext>
                  </a:extLst>
                </a:gridCol>
              </a:tblGrid>
              <a:tr h="967751">
                <a:tc>
                  <a:txBody>
                    <a:bodyPr/>
                    <a:lstStyle/>
                    <a:p>
                      <a:pPr algn="ctr"/>
                      <a:r>
                        <a:rPr lang="en-GB" sz="3600" b="1" u="sng" dirty="0">
                          <a:solidFill>
                            <a:srgbClr val="FF0000"/>
                          </a:solidFill>
                          <a:latin typeface="Century Gothic" panose="020B0502020202020204" pitchFamily="34" charset="0"/>
                        </a:rPr>
                        <a:t>g</a:t>
                      </a:r>
                      <a:r>
                        <a:rPr lang="en-GB" sz="3600" b="1" dirty="0">
                          <a:latin typeface="Century Gothic" panose="020B0502020202020204" pitchFamily="34" charset="0"/>
                        </a:rPr>
                        <a:t>lan</a:t>
                      </a:r>
                      <a:r>
                        <a:rPr lang="en-GB" sz="3600" b="1" u="sng" dirty="0">
                          <a:solidFill>
                            <a:srgbClr val="FF0000"/>
                          </a:solidFill>
                          <a:latin typeface="Century Gothic" panose="020B0502020202020204" pitchFamily="34" charset="0"/>
                        </a:rPr>
                        <a:t>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latin typeface="Century Gothic" panose="020B0502020202020204" pitchFamily="34" charset="0"/>
                        </a:rPr>
                        <a:t> </a:t>
                      </a:r>
                      <a:r>
                        <a:rPr lang="en-GB" sz="3600" b="1" u="sng" dirty="0">
                          <a:solidFill>
                            <a:srgbClr val="FF0000"/>
                          </a:solidFill>
                          <a:latin typeface="Century Gothic" panose="020B0502020202020204" pitchFamily="34" charset="0"/>
                        </a:rPr>
                        <a:t>cr</a:t>
                      </a:r>
                      <a:r>
                        <a:rPr lang="en-GB" sz="3600" b="1" dirty="0">
                          <a:latin typeface="Century Gothic" panose="020B0502020202020204" pitchFamily="34" charset="0"/>
                        </a:rPr>
                        <a:t>ash</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217887"/>
                  </a:ext>
                </a:extLst>
              </a:tr>
            </a:tbl>
          </a:graphicData>
        </a:graphic>
      </p:graphicFrame>
      <p:graphicFrame>
        <p:nvGraphicFramePr>
          <p:cNvPr id="2" name="Table 1">
            <a:extLst>
              <a:ext uri="{FF2B5EF4-FFF2-40B4-BE49-F238E27FC236}">
                <a16:creationId xmlns:a16="http://schemas.microsoft.com/office/drawing/2014/main" id="{46DDF71C-DA08-487B-AED2-9D34D84BFA79}"/>
              </a:ext>
            </a:extLst>
          </p:cNvPr>
          <p:cNvGraphicFramePr>
            <a:graphicFrameLocks noGrp="1"/>
          </p:cNvGraphicFramePr>
          <p:nvPr/>
        </p:nvGraphicFramePr>
        <p:xfrm>
          <a:off x="2167288" y="3397346"/>
          <a:ext cx="4809424" cy="799269"/>
        </p:xfrm>
        <a:graphic>
          <a:graphicData uri="http://schemas.openxmlformats.org/drawingml/2006/table">
            <a:tbl>
              <a:tblPr firstRow="1" bandRow="1">
                <a:tableStyleId>{5940675A-B579-460E-94D1-54222C63F5DA}</a:tableStyleId>
              </a:tblPr>
              <a:tblGrid>
                <a:gridCol w="1202356">
                  <a:extLst>
                    <a:ext uri="{9D8B030D-6E8A-4147-A177-3AD203B41FA5}">
                      <a16:colId xmlns:a16="http://schemas.microsoft.com/office/drawing/2014/main" val="2079838635"/>
                    </a:ext>
                  </a:extLst>
                </a:gridCol>
                <a:gridCol w="1202356">
                  <a:extLst>
                    <a:ext uri="{9D8B030D-6E8A-4147-A177-3AD203B41FA5}">
                      <a16:colId xmlns:a16="http://schemas.microsoft.com/office/drawing/2014/main" val="819290427"/>
                    </a:ext>
                  </a:extLst>
                </a:gridCol>
                <a:gridCol w="1202356">
                  <a:extLst>
                    <a:ext uri="{9D8B030D-6E8A-4147-A177-3AD203B41FA5}">
                      <a16:colId xmlns:a16="http://schemas.microsoft.com/office/drawing/2014/main" val="4185776075"/>
                    </a:ext>
                  </a:extLst>
                </a:gridCol>
                <a:gridCol w="1202356">
                  <a:extLst>
                    <a:ext uri="{9D8B030D-6E8A-4147-A177-3AD203B41FA5}">
                      <a16:colId xmlns:a16="http://schemas.microsoft.com/office/drawing/2014/main" val="1759605994"/>
                    </a:ext>
                  </a:extLst>
                </a:gridCol>
              </a:tblGrid>
              <a:tr h="799269">
                <a:tc>
                  <a:txBody>
                    <a:bodyPr/>
                    <a:lstStyle/>
                    <a:p>
                      <a:pPr algn="ctr"/>
                      <a:r>
                        <a:rPr lang="en-GB" sz="4000" b="1" dirty="0">
                          <a:latin typeface="Century Gothic" panose="020B0502020202020204" pitchFamily="34" charset="0"/>
                        </a:rPr>
                        <a:t>g</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c</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4000" b="1" dirty="0">
                          <a:latin typeface="Century Gothic" panose="020B0502020202020204" pitchFamily="34" charset="0"/>
                        </a:rPr>
                        <a:t>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6757531"/>
                  </a:ext>
                </a:extLst>
              </a:tr>
            </a:tbl>
          </a:graphicData>
        </a:graphic>
      </p:graphicFrame>
      <p:grpSp>
        <p:nvGrpSpPr>
          <p:cNvPr id="8" name="Group 7">
            <a:extLst>
              <a:ext uri="{FF2B5EF4-FFF2-40B4-BE49-F238E27FC236}">
                <a16:creationId xmlns:a16="http://schemas.microsoft.com/office/drawing/2014/main" id="{AA630E07-4E81-405E-812C-AB0E45CF4242}"/>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41A3C930-0B3C-4CEC-A0F4-B9A52C8F1AB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403F5D54-9AF5-4E45-A1D0-2ACF64B6A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8288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Circle the letters which are consonants.</a:t>
            </a: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6" name="Table 5">
            <a:extLst>
              <a:ext uri="{FF2B5EF4-FFF2-40B4-BE49-F238E27FC236}">
                <a16:creationId xmlns:a16="http://schemas.microsoft.com/office/drawing/2014/main" id="{5E417C37-1499-43F7-ABD7-518E8C37F084}"/>
              </a:ext>
            </a:extLst>
          </p:cNvPr>
          <p:cNvGraphicFramePr>
            <a:graphicFrameLocks noGrp="1"/>
          </p:cNvGraphicFramePr>
          <p:nvPr>
            <p:extLst>
              <p:ext uri="{D42A27DB-BD31-4B8C-83A1-F6EECF244321}">
                <p14:modId xmlns:p14="http://schemas.microsoft.com/office/powerpoint/2010/main" val="265013161"/>
              </p:ext>
            </p:extLst>
          </p:nvPr>
        </p:nvGraphicFramePr>
        <p:xfrm>
          <a:off x="2109794" y="2196377"/>
          <a:ext cx="4924412" cy="2209264"/>
        </p:xfrm>
        <a:graphic>
          <a:graphicData uri="http://schemas.openxmlformats.org/drawingml/2006/table">
            <a:tbl>
              <a:tblPr firstRow="1" bandRow="1">
                <a:tableStyleId>{5940675A-B579-460E-94D1-54222C63F5DA}</a:tableStyleId>
              </a:tblPr>
              <a:tblGrid>
                <a:gridCol w="1231103">
                  <a:extLst>
                    <a:ext uri="{9D8B030D-6E8A-4147-A177-3AD203B41FA5}">
                      <a16:colId xmlns:a16="http://schemas.microsoft.com/office/drawing/2014/main" val="2450300495"/>
                    </a:ext>
                  </a:extLst>
                </a:gridCol>
                <a:gridCol w="1231103">
                  <a:extLst>
                    <a:ext uri="{9D8B030D-6E8A-4147-A177-3AD203B41FA5}">
                      <a16:colId xmlns:a16="http://schemas.microsoft.com/office/drawing/2014/main" val="1191067503"/>
                    </a:ext>
                  </a:extLst>
                </a:gridCol>
                <a:gridCol w="1231103">
                  <a:extLst>
                    <a:ext uri="{9D8B030D-6E8A-4147-A177-3AD203B41FA5}">
                      <a16:colId xmlns:a16="http://schemas.microsoft.com/office/drawing/2014/main" val="3574144117"/>
                    </a:ext>
                  </a:extLst>
                </a:gridCol>
                <a:gridCol w="1231103">
                  <a:extLst>
                    <a:ext uri="{9D8B030D-6E8A-4147-A177-3AD203B41FA5}">
                      <a16:colId xmlns:a16="http://schemas.microsoft.com/office/drawing/2014/main" val="3214565771"/>
                    </a:ext>
                  </a:extLst>
                </a:gridCol>
              </a:tblGrid>
              <a:tr h="1104632">
                <a:tc>
                  <a:txBody>
                    <a:bodyPr/>
                    <a:lstStyle/>
                    <a:p>
                      <a:pPr algn="ctr"/>
                      <a:r>
                        <a:rPr lang="en-GB" sz="4000" b="1" dirty="0">
                          <a:latin typeface="Century Gothic" panose="020B0502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0968742"/>
                  </a:ext>
                </a:extLst>
              </a:tr>
              <a:tr h="1104632">
                <a:tc>
                  <a:txBody>
                    <a:bodyPr/>
                    <a:lstStyle/>
                    <a:p>
                      <a:pPr algn="ctr"/>
                      <a:r>
                        <a:rPr lang="en-GB" sz="4000" b="1" dirty="0" err="1">
                          <a:latin typeface="Century Gothic" panose="020B0502020202020204" pitchFamily="34" charset="0"/>
                        </a:rPr>
                        <a:t>i</a:t>
                      </a:r>
                      <a:endParaRPr lang="en-GB" sz="4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4734952"/>
                  </a:ext>
                </a:extLst>
              </a:tr>
            </a:tbl>
          </a:graphicData>
        </a:graphic>
      </p:graphicFrame>
      <p:grpSp>
        <p:nvGrpSpPr>
          <p:cNvPr id="7" name="Group 6">
            <a:extLst>
              <a:ext uri="{FF2B5EF4-FFF2-40B4-BE49-F238E27FC236}">
                <a16:creationId xmlns:a16="http://schemas.microsoft.com/office/drawing/2014/main" id="{E4100024-B58D-4793-8931-000E4CA89FD8}"/>
              </a:ext>
            </a:extLst>
          </p:cNvPr>
          <p:cNvGrpSpPr/>
          <p:nvPr/>
        </p:nvGrpSpPr>
        <p:grpSpPr>
          <a:xfrm>
            <a:off x="59531" y="6454317"/>
            <a:ext cx="1238534" cy="403683"/>
            <a:chOff x="68077" y="6454317"/>
            <a:chExt cx="1238534" cy="403683"/>
          </a:xfrm>
        </p:grpSpPr>
        <p:sp>
          <p:nvSpPr>
            <p:cNvPr id="8" name="TextBox 7">
              <a:extLst>
                <a:ext uri="{FF2B5EF4-FFF2-40B4-BE49-F238E27FC236}">
                  <a16:creationId xmlns:a16="http://schemas.microsoft.com/office/drawing/2014/main" id="{EC38F66E-8FBD-4676-85F9-FED5ADE734B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718988BB-7698-4822-BB6C-62D94C3DB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schemas.microsoft.com/sharepoint/v3"/>
    <ds:schemaRef ds:uri="http://purl.org/dc/elements/1.1/"/>
    <ds:schemaRef ds:uri="http://schemas.openxmlformats.org/package/2006/metadata/core-properties"/>
    <ds:schemaRef ds:uri="http://schemas.microsoft.com/office/infopath/2007/PartnerControls"/>
    <ds:schemaRef ds:uri="0f0ae0ff-29c4-4766-b250-c1a9bee8d430"/>
    <ds:schemaRef ds:uri="86144f90-c7b6-48d0-aae5-f5e9e48cc3df"/>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AD2C85E-2B8A-4A53-BD76-A82CD98D3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3304</TotalTime>
  <Words>1042</Words>
  <Application>Microsoft Office PowerPoint</Application>
  <PresentationFormat>On-screen Show (4:3)</PresentationFormat>
  <Paragraphs>422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81</cp:revision>
  <dcterms:created xsi:type="dcterms:W3CDTF">2018-03-17T10:08:43Z</dcterms:created>
  <dcterms:modified xsi:type="dcterms:W3CDTF">2019-08-21T13:22:46Z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